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TT Commons Pro" charset="1" panose="020B0103030102020204"/>
      <p:regular r:id="rId49"/>
    </p:embeddedFont>
    <p:embeddedFont>
      <p:font typeface="Tomorrow" charset="1" panose="00000000000000000000"/>
      <p:regular r:id="rId50"/>
    </p:embeddedFont>
    <p:embeddedFont>
      <p:font typeface="Lora Bold" charset="1" panose="00000800000000000000"/>
      <p:regular r:id="rId51"/>
    </p:embeddedFont>
    <p:embeddedFont>
      <p:font typeface="Tomorrow Bold" charset="1" panose="00000000000000000000"/>
      <p:regular r:id="rId52"/>
    </p:embeddedFont>
    <p:embeddedFont>
      <p:font typeface="Lora" charset="1" panose="00000500000000000000"/>
      <p:regular r:id="rId53"/>
    </p:embeddedFont>
    <p:embeddedFont>
      <p:font typeface="庞门正道标题体" charset="1" panose="02010600030101010101"/>
      <p:regular r:id="rId54"/>
    </p:embeddedFont>
    <p:embeddedFont>
      <p:font typeface="Nunito Sans" charset="1" panose="00000000000000000000"/>
      <p:regular r:id="rId55"/>
    </p:embeddedFont>
    <p:embeddedFont>
      <p:font typeface="Aileron Bold" charset="1" panose="00000800000000000000"/>
      <p:regular r:id="rId56"/>
    </p:embeddedFont>
    <p:embeddedFont>
      <p:font typeface="Nunito Sans Expanded Bold" charset="1" panose="00000000000000000000"/>
      <p:regular r:id="rId57"/>
    </p:embeddedFont>
    <p:embeddedFont>
      <p:font typeface="Arimo Bold" charset="1" panose="020B0704020202020204"/>
      <p:regular r:id="rId58"/>
    </p:embeddedFont>
    <p:embeddedFont>
      <p:font typeface="Klein Bold" charset="1" panose="02000503060000020004"/>
      <p:regular r:id="rId59"/>
    </p:embeddedFont>
    <p:embeddedFont>
      <p:font typeface="Klein" charset="1" panose="02000503060000020004"/>
      <p:regular r:id="rId60"/>
    </p:embeddedFont>
    <p:embeddedFont>
      <p:font typeface="DM Sans" charset="1" panose="00000000000000000000"/>
      <p:regular r:id="rId61"/>
    </p:embeddedFont>
    <p:embeddedFont>
      <p:font typeface="Nunito Bold" charset="1" panose="00000000000000000000"/>
      <p:regular r:id="rId62"/>
    </p:embeddedFont>
    <p:embeddedFont>
      <p:font typeface="Nunito" charset="1" panose="00000000000000000000"/>
      <p:regular r:id="rId63"/>
    </p:embeddedFont>
    <p:embeddedFont>
      <p:font typeface="Arimo" charset="1" panose="020B0604020202020204"/>
      <p:regular r:id="rId64"/>
    </p:embeddedFont>
    <p:embeddedFont>
      <p:font typeface="DM Sans Bold" charset="1" panose="0000000000000000000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slide25.xml" Type="http://schemas.openxmlformats.org/officeDocument/2006/relationship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drive.google.com/file/d/1ZTNfecSmzPXbev12jPH1GwJukfZEjEod/view?usp=drive_link"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9144000" y="-1661011"/>
            <a:ext cx="11861389" cy="12132865"/>
          </a:xfrm>
          <a:custGeom>
            <a:avLst/>
            <a:gdLst/>
            <a:ahLst/>
            <a:cxnLst/>
            <a:rect r="r" b="b" t="t" l="l"/>
            <a:pathLst>
              <a:path h="12132865" w="11861389">
                <a:moveTo>
                  <a:pt x="0" y="12132865"/>
                </a:moveTo>
                <a:lnTo>
                  <a:pt x="11861389" y="12132865"/>
                </a:lnTo>
                <a:lnTo>
                  <a:pt x="11861389" y="0"/>
                </a:lnTo>
                <a:lnTo>
                  <a:pt x="0" y="0"/>
                </a:lnTo>
                <a:lnTo>
                  <a:pt x="0" y="12132865"/>
                </a:lnTo>
                <a:close/>
              </a:path>
            </a:pathLst>
          </a:custGeom>
          <a:blipFill>
            <a:blip r:embed="rId2">
              <a:alphaModFix amt="52000"/>
              <a:extLst>
                <a:ext uri="{96DAC541-7B7A-43D3-8B79-37D633B846F1}">
                  <asvg:svgBlip xmlns:asvg="http://schemas.microsoft.com/office/drawing/2016/SVG/main" r:embed="rId3"/>
                </a:ext>
              </a:extLst>
            </a:blip>
            <a:stretch>
              <a:fillRect l="0" t="0" r="-40" b="0"/>
            </a:stretch>
          </a:blipFill>
        </p:spPr>
      </p:sp>
      <p:sp>
        <p:nvSpPr>
          <p:cNvPr name="TextBox 3" id="3"/>
          <p:cNvSpPr txBox="true"/>
          <p:nvPr/>
        </p:nvSpPr>
        <p:spPr>
          <a:xfrm rot="0">
            <a:off x="1028700" y="5485095"/>
            <a:ext cx="7622530" cy="1217295"/>
          </a:xfrm>
          <a:prstGeom prst="rect">
            <a:avLst/>
          </a:prstGeom>
        </p:spPr>
        <p:txBody>
          <a:bodyPr anchor="t" rtlCol="false" tIns="0" lIns="0" bIns="0" rIns="0">
            <a:spAutoFit/>
          </a:bodyPr>
          <a:lstStyle/>
          <a:p>
            <a:pPr algn="l">
              <a:lnSpc>
                <a:spcPts val="10080"/>
              </a:lnSpc>
            </a:pPr>
            <a:r>
              <a:rPr lang="en-US" sz="7200" spc="301">
                <a:solidFill>
                  <a:srgbClr val="000000"/>
                </a:solidFill>
                <a:latin typeface="TT Commons Pro"/>
                <a:ea typeface="TT Commons Pro"/>
                <a:cs typeface="TT Commons Pro"/>
                <a:sym typeface="TT Commons Pro"/>
              </a:rPr>
              <a:t>Nhóm 15</a:t>
            </a:r>
          </a:p>
        </p:txBody>
      </p:sp>
      <p:sp>
        <p:nvSpPr>
          <p:cNvPr name="TextBox 4" id="4"/>
          <p:cNvSpPr txBox="true"/>
          <p:nvPr/>
        </p:nvSpPr>
        <p:spPr>
          <a:xfrm rot="0">
            <a:off x="1028700" y="7859663"/>
            <a:ext cx="3917576" cy="415290"/>
          </a:xfrm>
          <a:prstGeom prst="rect">
            <a:avLst/>
          </a:prstGeom>
        </p:spPr>
        <p:txBody>
          <a:bodyPr anchor="t" rtlCol="false" tIns="0" lIns="0" bIns="0" rIns="0">
            <a:spAutoFit/>
          </a:bodyPr>
          <a:lstStyle/>
          <a:p>
            <a:pPr algn="l">
              <a:lnSpc>
                <a:spcPts val="3359"/>
              </a:lnSpc>
            </a:pPr>
            <a:r>
              <a:rPr lang="en-US" sz="2400" spc="217">
                <a:solidFill>
                  <a:srgbClr val="000000"/>
                </a:solidFill>
                <a:latin typeface="Tomorrow"/>
                <a:ea typeface="Tomorrow"/>
                <a:cs typeface="Tomorrow"/>
                <a:sym typeface="Tomorrow"/>
              </a:rPr>
              <a:t>GVHD: Huỳnh Đức Huy</a:t>
            </a:r>
          </a:p>
        </p:txBody>
      </p:sp>
      <p:sp>
        <p:nvSpPr>
          <p:cNvPr name="TextBox 5" id="5"/>
          <p:cNvSpPr txBox="true"/>
          <p:nvPr/>
        </p:nvSpPr>
        <p:spPr>
          <a:xfrm rot="0">
            <a:off x="1028700" y="2928656"/>
            <a:ext cx="15776853" cy="2647925"/>
          </a:xfrm>
          <a:prstGeom prst="rect">
            <a:avLst/>
          </a:prstGeom>
        </p:spPr>
        <p:txBody>
          <a:bodyPr anchor="t" rtlCol="false" tIns="0" lIns="0" bIns="0" rIns="0">
            <a:spAutoFit/>
          </a:bodyPr>
          <a:lstStyle/>
          <a:p>
            <a:pPr algn="l">
              <a:lnSpc>
                <a:spcPts val="10433"/>
              </a:lnSpc>
            </a:pPr>
            <a:r>
              <a:rPr lang="en-US" b="true" sz="8694" spc="260">
                <a:solidFill>
                  <a:srgbClr val="0165FF"/>
                </a:solidFill>
                <a:latin typeface="Lora Bold"/>
                <a:ea typeface="Lora Bold"/>
                <a:cs typeface="Lora Bold"/>
                <a:sym typeface="Lora Bold"/>
              </a:rPr>
              <a:t>HOẠCH ĐỊNH NGUỒN LỰC DOANH NGHIỆP</a:t>
            </a:r>
          </a:p>
        </p:txBody>
      </p:sp>
      <p:sp>
        <p:nvSpPr>
          <p:cNvPr name="TextBox 6" id="6"/>
          <p:cNvSpPr txBox="true"/>
          <p:nvPr/>
        </p:nvSpPr>
        <p:spPr>
          <a:xfrm rot="0">
            <a:off x="6483697" y="7859663"/>
            <a:ext cx="2660303" cy="415290"/>
          </a:xfrm>
          <a:prstGeom prst="rect">
            <a:avLst/>
          </a:prstGeom>
        </p:spPr>
        <p:txBody>
          <a:bodyPr anchor="t" rtlCol="false" tIns="0" lIns="0" bIns="0" rIns="0">
            <a:spAutoFit/>
          </a:bodyPr>
          <a:lstStyle/>
          <a:p>
            <a:pPr algn="l">
              <a:lnSpc>
                <a:spcPts val="3359"/>
              </a:lnSpc>
            </a:pPr>
            <a:r>
              <a:rPr lang="en-US" sz="2400" spc="217">
                <a:solidFill>
                  <a:srgbClr val="000000"/>
                </a:solidFill>
                <a:latin typeface="Tomorrow"/>
                <a:ea typeface="Tomorrow"/>
                <a:cs typeface="Tomorrow"/>
                <a:sym typeface="Tomorrow"/>
              </a:rPr>
              <a:t>IS336.O11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1247911" y="1030708"/>
            <a:ext cx="16011892" cy="8225584"/>
            <a:chOff x="0" y="0"/>
            <a:chExt cx="4219183" cy="2167467"/>
          </a:xfrm>
        </p:grpSpPr>
        <p:sp>
          <p:nvSpPr>
            <p:cNvPr name="Freeform 3" id="3"/>
            <p:cNvSpPr/>
            <p:nvPr/>
          </p:nvSpPr>
          <p:spPr>
            <a:xfrm flipH="false" flipV="false" rot="0">
              <a:off x="0" y="0"/>
              <a:ext cx="4219183" cy="2167467"/>
            </a:xfrm>
            <a:custGeom>
              <a:avLst/>
              <a:gdLst/>
              <a:ahLst/>
              <a:cxnLst/>
              <a:rect r="r" b="b" t="t" l="l"/>
              <a:pathLst>
                <a:path h="2167467" w="4219183">
                  <a:moveTo>
                    <a:pt x="13538" y="0"/>
                  </a:moveTo>
                  <a:lnTo>
                    <a:pt x="4205644" y="0"/>
                  </a:lnTo>
                  <a:cubicBezTo>
                    <a:pt x="4213122" y="0"/>
                    <a:pt x="4219183" y="6061"/>
                    <a:pt x="4219183" y="13538"/>
                  </a:cubicBezTo>
                  <a:lnTo>
                    <a:pt x="4219183" y="2153928"/>
                  </a:lnTo>
                  <a:cubicBezTo>
                    <a:pt x="4219183" y="2161405"/>
                    <a:pt x="4213122" y="2167467"/>
                    <a:pt x="4205644" y="2167467"/>
                  </a:cubicBezTo>
                  <a:lnTo>
                    <a:pt x="13538" y="2167467"/>
                  </a:lnTo>
                  <a:cubicBezTo>
                    <a:pt x="9948" y="2167467"/>
                    <a:pt x="6504" y="2166040"/>
                    <a:pt x="3965" y="2163501"/>
                  </a:cubicBezTo>
                  <a:cubicBezTo>
                    <a:pt x="1426" y="2160962"/>
                    <a:pt x="0" y="2157519"/>
                    <a:pt x="0" y="2153928"/>
                  </a:cubicBezTo>
                  <a:lnTo>
                    <a:pt x="0" y="13538"/>
                  </a:lnTo>
                  <a:cubicBezTo>
                    <a:pt x="0" y="9948"/>
                    <a:pt x="1426" y="6504"/>
                    <a:pt x="3965" y="3965"/>
                  </a:cubicBezTo>
                  <a:cubicBezTo>
                    <a:pt x="6504" y="1426"/>
                    <a:pt x="9948" y="0"/>
                    <a:pt x="13538" y="0"/>
                  </a:cubicBezTo>
                  <a:close/>
                </a:path>
              </a:pathLst>
            </a:custGeom>
            <a:solidFill>
              <a:srgbClr val="FFFFFF"/>
            </a:solidFill>
            <a:ln cap="rnd">
              <a:noFill/>
              <a:prstDash val="solid"/>
              <a:round/>
            </a:ln>
          </p:spPr>
        </p:sp>
        <p:sp>
          <p:nvSpPr>
            <p:cNvPr name="TextBox 4" id="4"/>
            <p:cNvSpPr txBox="true"/>
            <p:nvPr/>
          </p:nvSpPr>
          <p:spPr>
            <a:xfrm>
              <a:off x="0" y="-9525"/>
              <a:ext cx="4219183"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5" id="5"/>
          <p:cNvSpPr/>
          <p:nvPr/>
        </p:nvSpPr>
        <p:spPr>
          <a:xfrm flipH="false" flipV="false" rot="0">
            <a:off x="1800581" y="1333151"/>
            <a:ext cx="14686839" cy="7620698"/>
          </a:xfrm>
          <a:custGeom>
            <a:avLst/>
            <a:gdLst/>
            <a:ahLst/>
            <a:cxnLst/>
            <a:rect r="r" b="b" t="t" l="l"/>
            <a:pathLst>
              <a:path h="7620698" w="14686839">
                <a:moveTo>
                  <a:pt x="0" y="0"/>
                </a:moveTo>
                <a:lnTo>
                  <a:pt x="14686838" y="0"/>
                </a:lnTo>
                <a:lnTo>
                  <a:pt x="14686838" y="7620698"/>
                </a:lnTo>
                <a:lnTo>
                  <a:pt x="0" y="7620698"/>
                </a:lnTo>
                <a:lnTo>
                  <a:pt x="0" y="0"/>
                </a:lnTo>
                <a:close/>
              </a:path>
            </a:pathLst>
          </a:custGeom>
          <a:blipFill>
            <a:blip r:embed="rId2"/>
            <a:stretch>
              <a:fillRect l="0" t="0" r="0" b="0"/>
            </a:stretch>
          </a:blipFill>
        </p:spPr>
      </p:sp>
      <p:sp>
        <p:nvSpPr>
          <p:cNvPr name="TextBox 6" id="6"/>
          <p:cNvSpPr txBox="true"/>
          <p:nvPr/>
        </p:nvSpPr>
        <p:spPr>
          <a:xfrm rot="0">
            <a:off x="4432691" y="1002133"/>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QT sản xuất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1247911" y="1030708"/>
            <a:ext cx="16011892" cy="8225584"/>
            <a:chOff x="0" y="0"/>
            <a:chExt cx="4219183" cy="2167467"/>
          </a:xfrm>
        </p:grpSpPr>
        <p:sp>
          <p:nvSpPr>
            <p:cNvPr name="Freeform 3" id="3"/>
            <p:cNvSpPr/>
            <p:nvPr/>
          </p:nvSpPr>
          <p:spPr>
            <a:xfrm flipH="false" flipV="false" rot="0">
              <a:off x="0" y="0"/>
              <a:ext cx="4219183" cy="2167467"/>
            </a:xfrm>
            <a:custGeom>
              <a:avLst/>
              <a:gdLst/>
              <a:ahLst/>
              <a:cxnLst/>
              <a:rect r="r" b="b" t="t" l="l"/>
              <a:pathLst>
                <a:path h="2167467" w="4219183">
                  <a:moveTo>
                    <a:pt x="13538" y="0"/>
                  </a:moveTo>
                  <a:lnTo>
                    <a:pt x="4205644" y="0"/>
                  </a:lnTo>
                  <a:cubicBezTo>
                    <a:pt x="4213122" y="0"/>
                    <a:pt x="4219183" y="6061"/>
                    <a:pt x="4219183" y="13538"/>
                  </a:cubicBezTo>
                  <a:lnTo>
                    <a:pt x="4219183" y="2153928"/>
                  </a:lnTo>
                  <a:cubicBezTo>
                    <a:pt x="4219183" y="2161405"/>
                    <a:pt x="4213122" y="2167467"/>
                    <a:pt x="4205644" y="2167467"/>
                  </a:cubicBezTo>
                  <a:lnTo>
                    <a:pt x="13538" y="2167467"/>
                  </a:lnTo>
                  <a:cubicBezTo>
                    <a:pt x="9948" y="2167467"/>
                    <a:pt x="6504" y="2166040"/>
                    <a:pt x="3965" y="2163501"/>
                  </a:cubicBezTo>
                  <a:cubicBezTo>
                    <a:pt x="1426" y="2160962"/>
                    <a:pt x="0" y="2157519"/>
                    <a:pt x="0" y="2153928"/>
                  </a:cubicBezTo>
                  <a:lnTo>
                    <a:pt x="0" y="13538"/>
                  </a:lnTo>
                  <a:cubicBezTo>
                    <a:pt x="0" y="9948"/>
                    <a:pt x="1426" y="6504"/>
                    <a:pt x="3965" y="3965"/>
                  </a:cubicBezTo>
                  <a:cubicBezTo>
                    <a:pt x="6504" y="1426"/>
                    <a:pt x="9948" y="0"/>
                    <a:pt x="13538" y="0"/>
                  </a:cubicBezTo>
                  <a:close/>
                </a:path>
              </a:pathLst>
            </a:custGeom>
            <a:solidFill>
              <a:srgbClr val="FFFFFF"/>
            </a:solidFill>
            <a:ln cap="rnd">
              <a:noFill/>
              <a:prstDash val="solid"/>
              <a:round/>
            </a:ln>
          </p:spPr>
        </p:sp>
        <p:sp>
          <p:nvSpPr>
            <p:cNvPr name="TextBox 4" id="4"/>
            <p:cNvSpPr txBox="true"/>
            <p:nvPr/>
          </p:nvSpPr>
          <p:spPr>
            <a:xfrm>
              <a:off x="0" y="-9525"/>
              <a:ext cx="4219183"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5" id="5"/>
          <p:cNvSpPr/>
          <p:nvPr/>
        </p:nvSpPr>
        <p:spPr>
          <a:xfrm flipH="false" flipV="false" rot="0">
            <a:off x="2513277" y="2920251"/>
            <a:ext cx="14083256" cy="5842760"/>
          </a:xfrm>
          <a:custGeom>
            <a:avLst/>
            <a:gdLst/>
            <a:ahLst/>
            <a:cxnLst/>
            <a:rect r="r" b="b" t="t" l="l"/>
            <a:pathLst>
              <a:path h="5842760" w="14083256">
                <a:moveTo>
                  <a:pt x="0" y="0"/>
                </a:moveTo>
                <a:lnTo>
                  <a:pt x="14083255" y="0"/>
                </a:lnTo>
                <a:lnTo>
                  <a:pt x="14083255" y="5842760"/>
                </a:lnTo>
                <a:lnTo>
                  <a:pt x="0" y="5842760"/>
                </a:lnTo>
                <a:lnTo>
                  <a:pt x="0" y="0"/>
                </a:lnTo>
                <a:close/>
              </a:path>
            </a:pathLst>
          </a:custGeom>
          <a:blipFill>
            <a:blip r:embed="rId2"/>
            <a:stretch>
              <a:fillRect l="0" t="0" r="0" b="0"/>
            </a:stretch>
          </a:blipFill>
        </p:spPr>
      </p:sp>
      <p:sp>
        <p:nvSpPr>
          <p:cNvPr name="TextBox 6" id="6"/>
          <p:cNvSpPr txBox="true"/>
          <p:nvPr/>
        </p:nvSpPr>
        <p:spPr>
          <a:xfrm rot="0">
            <a:off x="2513277" y="8753486"/>
            <a:ext cx="14083256" cy="308348"/>
          </a:xfrm>
          <a:prstGeom prst="rect">
            <a:avLst/>
          </a:prstGeom>
        </p:spPr>
        <p:txBody>
          <a:bodyPr anchor="t" rtlCol="false" tIns="0" lIns="0" bIns="0" rIns="0">
            <a:spAutoFit/>
          </a:bodyPr>
          <a:lstStyle/>
          <a:p>
            <a:pPr algn="ctr">
              <a:lnSpc>
                <a:spcPts val="2558"/>
              </a:lnSpc>
              <a:spcBef>
                <a:spcPct val="0"/>
              </a:spcBef>
            </a:pPr>
            <a:r>
              <a:rPr lang="en-US" sz="1967">
                <a:solidFill>
                  <a:srgbClr val="000000"/>
                </a:solidFill>
                <a:latin typeface="DM Sans"/>
                <a:ea typeface="DM Sans"/>
                <a:cs typeface="DM Sans"/>
                <a:sym typeface="DM Sans"/>
              </a:rPr>
              <a:t>3.6.1. BPMN quy trình chăm sóc khách hàng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1247911" y="1030708"/>
            <a:ext cx="16011892" cy="8225584"/>
            <a:chOff x="0" y="0"/>
            <a:chExt cx="4219183" cy="2167467"/>
          </a:xfrm>
        </p:grpSpPr>
        <p:sp>
          <p:nvSpPr>
            <p:cNvPr name="Freeform 3" id="3"/>
            <p:cNvSpPr/>
            <p:nvPr/>
          </p:nvSpPr>
          <p:spPr>
            <a:xfrm flipH="false" flipV="false" rot="0">
              <a:off x="0" y="0"/>
              <a:ext cx="4219183" cy="2167467"/>
            </a:xfrm>
            <a:custGeom>
              <a:avLst/>
              <a:gdLst/>
              <a:ahLst/>
              <a:cxnLst/>
              <a:rect r="r" b="b" t="t" l="l"/>
              <a:pathLst>
                <a:path h="2167467" w="4219183">
                  <a:moveTo>
                    <a:pt x="13538" y="0"/>
                  </a:moveTo>
                  <a:lnTo>
                    <a:pt x="4205644" y="0"/>
                  </a:lnTo>
                  <a:cubicBezTo>
                    <a:pt x="4213122" y="0"/>
                    <a:pt x="4219183" y="6061"/>
                    <a:pt x="4219183" y="13538"/>
                  </a:cubicBezTo>
                  <a:lnTo>
                    <a:pt x="4219183" y="2153928"/>
                  </a:lnTo>
                  <a:cubicBezTo>
                    <a:pt x="4219183" y="2161405"/>
                    <a:pt x="4213122" y="2167467"/>
                    <a:pt x="4205644" y="2167467"/>
                  </a:cubicBezTo>
                  <a:lnTo>
                    <a:pt x="13538" y="2167467"/>
                  </a:lnTo>
                  <a:cubicBezTo>
                    <a:pt x="9948" y="2167467"/>
                    <a:pt x="6504" y="2166040"/>
                    <a:pt x="3965" y="2163501"/>
                  </a:cubicBezTo>
                  <a:cubicBezTo>
                    <a:pt x="1426" y="2160962"/>
                    <a:pt x="0" y="2157519"/>
                    <a:pt x="0" y="2153928"/>
                  </a:cubicBezTo>
                  <a:lnTo>
                    <a:pt x="0" y="13538"/>
                  </a:lnTo>
                  <a:cubicBezTo>
                    <a:pt x="0" y="9948"/>
                    <a:pt x="1426" y="6504"/>
                    <a:pt x="3965" y="3965"/>
                  </a:cubicBezTo>
                  <a:cubicBezTo>
                    <a:pt x="6504" y="1426"/>
                    <a:pt x="9948" y="0"/>
                    <a:pt x="13538" y="0"/>
                  </a:cubicBezTo>
                  <a:close/>
                </a:path>
              </a:pathLst>
            </a:custGeom>
            <a:solidFill>
              <a:srgbClr val="FFFFFF"/>
            </a:solidFill>
            <a:ln cap="rnd">
              <a:noFill/>
              <a:prstDash val="solid"/>
              <a:round/>
            </a:ln>
          </p:spPr>
        </p:sp>
        <p:sp>
          <p:nvSpPr>
            <p:cNvPr name="TextBox 4" id="4"/>
            <p:cNvSpPr txBox="true"/>
            <p:nvPr/>
          </p:nvSpPr>
          <p:spPr>
            <a:xfrm>
              <a:off x="0" y="-9525"/>
              <a:ext cx="4219183"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5" id="5"/>
          <p:cNvSpPr/>
          <p:nvPr/>
        </p:nvSpPr>
        <p:spPr>
          <a:xfrm flipH="false" flipV="false" rot="0">
            <a:off x="1639249" y="2755150"/>
            <a:ext cx="14773144" cy="5912149"/>
          </a:xfrm>
          <a:custGeom>
            <a:avLst/>
            <a:gdLst/>
            <a:ahLst/>
            <a:cxnLst/>
            <a:rect r="r" b="b" t="t" l="l"/>
            <a:pathLst>
              <a:path h="5912149" w="14773144">
                <a:moveTo>
                  <a:pt x="0" y="0"/>
                </a:moveTo>
                <a:lnTo>
                  <a:pt x="14773144" y="0"/>
                </a:lnTo>
                <a:lnTo>
                  <a:pt x="14773144" y="5912149"/>
                </a:lnTo>
                <a:lnTo>
                  <a:pt x="0" y="5912149"/>
                </a:lnTo>
                <a:lnTo>
                  <a:pt x="0" y="0"/>
                </a:lnTo>
                <a:close/>
              </a:path>
            </a:pathLst>
          </a:custGeom>
          <a:blipFill>
            <a:blip r:embed="rId2"/>
            <a:stretch>
              <a:fillRect l="0" t="0" r="0" b="0"/>
            </a:stretch>
          </a:blipFill>
        </p:spPr>
      </p:sp>
      <p:sp>
        <p:nvSpPr>
          <p:cNvPr name="TextBox 6" id="6"/>
          <p:cNvSpPr txBox="true"/>
          <p:nvPr/>
        </p:nvSpPr>
        <p:spPr>
          <a:xfrm rot="0">
            <a:off x="6314894" y="8657774"/>
            <a:ext cx="4944341" cy="308348"/>
          </a:xfrm>
          <a:prstGeom prst="rect">
            <a:avLst/>
          </a:prstGeom>
        </p:spPr>
        <p:txBody>
          <a:bodyPr anchor="t" rtlCol="false" tIns="0" lIns="0" bIns="0" rIns="0">
            <a:spAutoFit/>
          </a:bodyPr>
          <a:lstStyle/>
          <a:p>
            <a:pPr algn="ctr">
              <a:lnSpc>
                <a:spcPts val="2558"/>
              </a:lnSpc>
              <a:spcBef>
                <a:spcPct val="0"/>
              </a:spcBef>
            </a:pPr>
            <a:r>
              <a:rPr lang="en-US" sz="1967">
                <a:solidFill>
                  <a:srgbClr val="000000"/>
                </a:solidFill>
                <a:latin typeface="DM Sans"/>
                <a:ea typeface="DM Sans"/>
                <a:cs typeface="DM Sans"/>
                <a:sym typeface="DM Sans"/>
              </a:rPr>
              <a:t>3.6.1. BPMN quy trình chăm sóc khách hàng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001601" y="5253477"/>
            <a:ext cx="8257699" cy="3631492"/>
          </a:xfrm>
          <a:prstGeom prst="rect">
            <a:avLst/>
          </a:prstGeom>
        </p:spPr>
        <p:txBody>
          <a:bodyPr anchor="t" rtlCol="false" tIns="0" lIns="0" bIns="0" rIns="0">
            <a:spAutoFit/>
          </a:bodyPr>
          <a:lstStyle/>
          <a:p>
            <a:pPr algn="r">
              <a:lnSpc>
                <a:spcPts val="14560"/>
              </a:lnSpc>
            </a:pPr>
            <a:r>
              <a:rPr lang="en-US" sz="10400" spc="426">
                <a:solidFill>
                  <a:srgbClr val="000000"/>
                </a:solidFill>
                <a:latin typeface="Tomorrow"/>
                <a:ea typeface="Tomorrow"/>
                <a:cs typeface="Tomorrow"/>
                <a:sym typeface="Tomorrow"/>
              </a:rPr>
              <a:t>MASTER </a:t>
            </a:r>
          </a:p>
          <a:p>
            <a:pPr algn="r">
              <a:lnSpc>
                <a:spcPts val="14560"/>
              </a:lnSpc>
            </a:pPr>
            <a:r>
              <a:rPr lang="en-US" sz="10400" spc="435">
                <a:solidFill>
                  <a:srgbClr val="000000"/>
                </a:solidFill>
                <a:latin typeface="Tomorrow"/>
                <a:ea typeface="Tomorrow"/>
                <a:cs typeface="Tomorrow"/>
                <a:sym typeface="Tomorrow"/>
              </a:rPr>
              <a:t>DATA</a:t>
            </a:r>
          </a:p>
        </p:txBody>
      </p:sp>
      <p:sp>
        <p:nvSpPr>
          <p:cNvPr name="Freeform 3" id="3"/>
          <p:cNvSpPr/>
          <p:nvPr/>
        </p:nvSpPr>
        <p:spPr>
          <a:xfrm flipH="false" flipV="true" rot="0">
            <a:off x="0" y="-1661011"/>
            <a:ext cx="11861389" cy="12132865"/>
          </a:xfrm>
          <a:custGeom>
            <a:avLst/>
            <a:gdLst/>
            <a:ahLst/>
            <a:cxnLst/>
            <a:rect r="r" b="b" t="t" l="l"/>
            <a:pathLst>
              <a:path h="12132865" w="11861389">
                <a:moveTo>
                  <a:pt x="0" y="12132865"/>
                </a:moveTo>
                <a:lnTo>
                  <a:pt x="11861389" y="12132865"/>
                </a:lnTo>
                <a:lnTo>
                  <a:pt x="11861389" y="0"/>
                </a:lnTo>
                <a:lnTo>
                  <a:pt x="0" y="0"/>
                </a:lnTo>
                <a:lnTo>
                  <a:pt x="0" y="12132865"/>
                </a:lnTo>
                <a:close/>
              </a:path>
            </a:pathLst>
          </a:custGeom>
          <a:blipFill>
            <a:blip r:embed="rId2">
              <a:extLst>
                <a:ext uri="{96DAC541-7B7A-43D3-8B79-37D633B846F1}">
                  <asvg:svgBlip xmlns:asvg="http://schemas.microsoft.com/office/drawing/2016/SVG/main" r:embed="rId3"/>
                </a:ext>
              </a:extLst>
            </a:blip>
            <a:stretch>
              <a:fillRect l="0" t="0" r="-40" b="0"/>
            </a:stretch>
          </a:blipFill>
        </p:spPr>
      </p:sp>
      <p:sp>
        <p:nvSpPr>
          <p:cNvPr name="TextBox 4" id="4"/>
          <p:cNvSpPr txBox="true"/>
          <p:nvPr/>
        </p:nvSpPr>
        <p:spPr>
          <a:xfrm rot="0">
            <a:off x="11352247" y="2552700"/>
            <a:ext cx="5907053" cy="2390775"/>
          </a:xfrm>
          <a:prstGeom prst="rect">
            <a:avLst/>
          </a:prstGeom>
        </p:spPr>
        <p:txBody>
          <a:bodyPr anchor="t" rtlCol="false" tIns="0" lIns="0" bIns="0" rIns="0">
            <a:spAutoFit/>
          </a:bodyPr>
          <a:lstStyle/>
          <a:p>
            <a:pPr algn="r">
              <a:lnSpc>
                <a:spcPts val="17280"/>
              </a:lnSpc>
            </a:pPr>
            <a:r>
              <a:rPr lang="en-US" sz="14400" spc="1497">
                <a:solidFill>
                  <a:srgbClr val="0165FF"/>
                </a:solidFill>
                <a:latin typeface="庞门正道标题体"/>
                <a:ea typeface="庞门正道标题体"/>
                <a:cs typeface="庞门正道标题体"/>
                <a:sym typeface="庞门正道标题体"/>
              </a:rPr>
              <a:t>02.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sp>
        <p:nvSpPr>
          <p:cNvPr name="Freeform 2" id="2"/>
          <p:cNvSpPr/>
          <p:nvPr/>
        </p:nvSpPr>
        <p:spPr>
          <a:xfrm flipH="false" flipV="false" rot="0">
            <a:off x="-76846" y="-418745"/>
            <a:ext cx="18441692" cy="10762839"/>
          </a:xfrm>
          <a:custGeom>
            <a:avLst/>
            <a:gdLst/>
            <a:ahLst/>
            <a:cxnLst/>
            <a:rect r="r" b="b" t="t" l="l"/>
            <a:pathLst>
              <a:path h="10762839" w="18441692">
                <a:moveTo>
                  <a:pt x="0" y="0"/>
                </a:moveTo>
                <a:lnTo>
                  <a:pt x="18441692" y="0"/>
                </a:lnTo>
                <a:lnTo>
                  <a:pt x="18441692" y="10762839"/>
                </a:lnTo>
                <a:lnTo>
                  <a:pt x="0" y="10762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352991"/>
            <a:ext cx="15902392" cy="6905309"/>
            <a:chOff x="0" y="0"/>
            <a:chExt cx="4190329" cy="1819570"/>
          </a:xfrm>
        </p:grpSpPr>
        <p:sp>
          <p:nvSpPr>
            <p:cNvPr name="Freeform 4" id="4"/>
            <p:cNvSpPr/>
            <p:nvPr/>
          </p:nvSpPr>
          <p:spPr>
            <a:xfrm flipH="false" flipV="false" rot="0">
              <a:off x="0" y="0"/>
              <a:ext cx="4190329" cy="1819570"/>
            </a:xfrm>
            <a:custGeom>
              <a:avLst/>
              <a:gdLst/>
              <a:ahLst/>
              <a:cxnLst/>
              <a:rect r="r" b="b" t="t" l="l"/>
              <a:pathLst>
                <a:path h="1819570" w="4190329">
                  <a:moveTo>
                    <a:pt x="13632" y="0"/>
                  </a:moveTo>
                  <a:lnTo>
                    <a:pt x="4176698" y="0"/>
                  </a:lnTo>
                  <a:cubicBezTo>
                    <a:pt x="4184226" y="0"/>
                    <a:pt x="4190329" y="6103"/>
                    <a:pt x="4190329" y="13632"/>
                  </a:cubicBezTo>
                  <a:lnTo>
                    <a:pt x="4190329" y="1805939"/>
                  </a:lnTo>
                  <a:cubicBezTo>
                    <a:pt x="4190329" y="1813467"/>
                    <a:pt x="4184226" y="1819570"/>
                    <a:pt x="4176698" y="1819570"/>
                  </a:cubicBezTo>
                  <a:lnTo>
                    <a:pt x="13632" y="1819570"/>
                  </a:lnTo>
                  <a:cubicBezTo>
                    <a:pt x="6103" y="1819570"/>
                    <a:pt x="0" y="1813467"/>
                    <a:pt x="0" y="1805939"/>
                  </a:cubicBezTo>
                  <a:lnTo>
                    <a:pt x="0" y="13632"/>
                  </a:lnTo>
                  <a:cubicBezTo>
                    <a:pt x="0" y="6103"/>
                    <a:pt x="6103" y="0"/>
                    <a:pt x="13632" y="0"/>
                  </a:cubicBezTo>
                  <a:close/>
                </a:path>
              </a:pathLst>
            </a:custGeom>
            <a:solidFill>
              <a:srgbClr val="FFFFFF"/>
            </a:solidFill>
            <a:ln cap="rnd">
              <a:noFill/>
              <a:prstDash val="solid"/>
              <a:round/>
            </a:ln>
          </p:spPr>
        </p:sp>
        <p:sp>
          <p:nvSpPr>
            <p:cNvPr name="TextBox 5" id="5"/>
            <p:cNvSpPr txBox="true"/>
            <p:nvPr/>
          </p:nvSpPr>
          <p:spPr>
            <a:xfrm>
              <a:off x="0" y="-9525"/>
              <a:ext cx="4190329" cy="1829095"/>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TextBox 6" id="6"/>
          <p:cNvSpPr txBox="true"/>
          <p:nvPr/>
        </p:nvSpPr>
        <p:spPr>
          <a:xfrm rot="0">
            <a:off x="2250273" y="3012637"/>
            <a:ext cx="13269483" cy="6623431"/>
          </a:xfrm>
          <a:prstGeom prst="rect">
            <a:avLst/>
          </a:prstGeom>
        </p:spPr>
        <p:txBody>
          <a:bodyPr anchor="t" rtlCol="false" tIns="0" lIns="0" bIns="0" rIns="0">
            <a:spAutoFit/>
          </a:bodyPr>
          <a:lstStyle/>
          <a:p>
            <a:pPr algn="just">
              <a:lnSpc>
                <a:spcPts val="5312"/>
              </a:lnSpc>
            </a:pPr>
            <a:r>
              <a:rPr lang="en-US" b="true" sz="3200" spc="131">
                <a:solidFill>
                  <a:srgbClr val="0165FF"/>
                </a:solidFill>
                <a:latin typeface="Tomorrow Bold"/>
                <a:ea typeface="Tomorrow Bold"/>
                <a:cs typeface="Tomorrow Bold"/>
                <a:sym typeface="Tomorrow Bold"/>
              </a:rPr>
              <a:t>20+</a:t>
            </a:r>
            <a:r>
              <a:rPr lang="en-US" sz="3200" spc="131">
                <a:solidFill>
                  <a:srgbClr val="000000"/>
                </a:solidFill>
                <a:latin typeface="Tomorrow"/>
                <a:ea typeface="Tomorrow"/>
                <a:cs typeface="Tomorrow"/>
                <a:sym typeface="Tomorrow"/>
              </a:rPr>
              <a:t> Phân loại sản phẩm</a:t>
            </a:r>
          </a:p>
          <a:p>
            <a:pPr algn="just">
              <a:lnSpc>
                <a:spcPts val="5312"/>
              </a:lnSpc>
            </a:pPr>
            <a:r>
              <a:rPr lang="en-US" b="true" sz="3200" spc="131">
                <a:solidFill>
                  <a:srgbClr val="0165FF"/>
                </a:solidFill>
                <a:latin typeface="Tomorrow Bold"/>
                <a:ea typeface="Tomorrow Bold"/>
                <a:cs typeface="Tomorrow Bold"/>
                <a:sym typeface="Tomorrow Bold"/>
              </a:rPr>
              <a:t>500+</a:t>
            </a:r>
            <a:r>
              <a:rPr lang="en-US" b="true" sz="3200" spc="131">
                <a:solidFill>
                  <a:srgbClr val="000000"/>
                </a:solidFill>
                <a:latin typeface="Tomorrow Bold"/>
                <a:ea typeface="Tomorrow Bold"/>
                <a:cs typeface="Tomorrow Bold"/>
                <a:sym typeface="Tomorrow Bold"/>
              </a:rPr>
              <a:t> </a:t>
            </a:r>
            <a:r>
              <a:rPr lang="en-US" sz="3200" spc="131">
                <a:solidFill>
                  <a:srgbClr val="000000"/>
                </a:solidFill>
                <a:latin typeface="Tomorrow"/>
                <a:ea typeface="Tomorrow"/>
                <a:cs typeface="Tomorrow"/>
                <a:sym typeface="Tomorrow"/>
              </a:rPr>
              <a:t>Sản phẩm</a:t>
            </a:r>
          </a:p>
          <a:p>
            <a:pPr algn="just">
              <a:lnSpc>
                <a:spcPts val="5312"/>
              </a:lnSpc>
            </a:pPr>
            <a:r>
              <a:rPr lang="en-US" b="true" sz="3200" spc="131">
                <a:solidFill>
                  <a:srgbClr val="0165FF"/>
                </a:solidFill>
                <a:latin typeface="Tomorrow Bold"/>
                <a:ea typeface="Tomorrow Bold"/>
                <a:cs typeface="Tomorrow Bold"/>
                <a:sym typeface="Tomorrow Bold"/>
              </a:rPr>
              <a:t>1000+</a:t>
            </a:r>
            <a:r>
              <a:rPr lang="en-US" sz="3200" spc="131">
                <a:solidFill>
                  <a:srgbClr val="000000"/>
                </a:solidFill>
                <a:latin typeface="Tomorrow"/>
                <a:ea typeface="Tomorrow"/>
                <a:cs typeface="Tomorrow"/>
                <a:sym typeface="Tomorrow"/>
              </a:rPr>
              <a:t> Khách hàng</a:t>
            </a:r>
          </a:p>
          <a:p>
            <a:pPr algn="just">
              <a:lnSpc>
                <a:spcPts val="5312"/>
              </a:lnSpc>
            </a:pPr>
            <a:r>
              <a:rPr lang="en-US" b="true" sz="3200" spc="131">
                <a:solidFill>
                  <a:srgbClr val="0165FF"/>
                </a:solidFill>
                <a:latin typeface="Tomorrow Bold"/>
                <a:ea typeface="Tomorrow Bold"/>
                <a:cs typeface="Tomorrow Bold"/>
                <a:sym typeface="Tomorrow Bold"/>
              </a:rPr>
              <a:t>1000+</a:t>
            </a:r>
            <a:r>
              <a:rPr lang="en-US" sz="3200" spc="131">
                <a:solidFill>
                  <a:srgbClr val="000000"/>
                </a:solidFill>
                <a:latin typeface="Tomorrow"/>
                <a:ea typeface="Tomorrow"/>
                <a:cs typeface="Tomorrow"/>
                <a:sym typeface="Tomorrow"/>
              </a:rPr>
              <a:t> Nhà cung cấp</a:t>
            </a:r>
          </a:p>
          <a:p>
            <a:pPr algn="just">
              <a:lnSpc>
                <a:spcPts val="5312"/>
              </a:lnSpc>
            </a:pPr>
            <a:r>
              <a:rPr lang="en-US" b="true" sz="3200" spc="131">
                <a:solidFill>
                  <a:srgbClr val="0165FF"/>
                </a:solidFill>
                <a:latin typeface="Tomorrow Bold"/>
                <a:ea typeface="Tomorrow Bold"/>
                <a:cs typeface="Tomorrow Bold"/>
                <a:sym typeface="Tomorrow Bold"/>
              </a:rPr>
              <a:t>5+</a:t>
            </a:r>
            <a:r>
              <a:rPr lang="en-US" sz="3200" spc="131">
                <a:solidFill>
                  <a:srgbClr val="000000"/>
                </a:solidFill>
                <a:latin typeface="Tomorrow"/>
                <a:ea typeface="Tomorrow"/>
                <a:cs typeface="Tomorrow"/>
                <a:sym typeface="Tomorrow"/>
              </a:rPr>
              <a:t> Người dùng</a:t>
            </a:r>
          </a:p>
          <a:p>
            <a:pPr algn="just">
              <a:lnSpc>
                <a:spcPts val="5312"/>
              </a:lnSpc>
            </a:pPr>
            <a:r>
              <a:rPr lang="en-US" b="true" sz="3200" spc="131">
                <a:solidFill>
                  <a:srgbClr val="0165FF"/>
                </a:solidFill>
                <a:latin typeface="Tomorrow Bold"/>
                <a:ea typeface="Tomorrow Bold"/>
                <a:cs typeface="Tomorrow Bold"/>
                <a:sym typeface="Tomorrow Bold"/>
              </a:rPr>
              <a:t>3+</a:t>
            </a:r>
            <a:r>
              <a:rPr lang="en-US" sz="3200" spc="131">
                <a:solidFill>
                  <a:srgbClr val="000000"/>
                </a:solidFill>
                <a:latin typeface="Tomorrow"/>
                <a:ea typeface="Tomorrow"/>
                <a:cs typeface="Tomorrow"/>
                <a:sym typeface="Tomorrow"/>
              </a:rPr>
              <a:t> Kho hàng</a:t>
            </a:r>
          </a:p>
          <a:p>
            <a:pPr algn="just">
              <a:lnSpc>
                <a:spcPts val="5312"/>
              </a:lnSpc>
            </a:pPr>
            <a:r>
              <a:rPr lang="en-US" b="true" sz="3200" spc="131">
                <a:solidFill>
                  <a:srgbClr val="0165FF"/>
                </a:solidFill>
                <a:latin typeface="Tomorrow Bold"/>
                <a:ea typeface="Tomorrow Bold"/>
                <a:cs typeface="Tomorrow Bold"/>
                <a:sym typeface="Tomorrow Bold"/>
              </a:rPr>
              <a:t>30+</a:t>
            </a:r>
            <a:r>
              <a:rPr lang="en-US" sz="3200" spc="131">
                <a:solidFill>
                  <a:srgbClr val="000000"/>
                </a:solidFill>
                <a:latin typeface="Tomorrow"/>
                <a:ea typeface="Tomorrow"/>
                <a:cs typeface="Tomorrow"/>
                <a:sym typeface="Tomorrow"/>
              </a:rPr>
              <a:t> Vị trí lưu kho (bin)</a:t>
            </a:r>
          </a:p>
          <a:p>
            <a:pPr algn="just">
              <a:lnSpc>
                <a:spcPts val="5312"/>
              </a:lnSpc>
            </a:pPr>
            <a:r>
              <a:rPr lang="en-US" sz="3200" spc="131">
                <a:solidFill>
                  <a:srgbClr val="000000"/>
                </a:solidFill>
                <a:latin typeface="Tomorrow"/>
                <a:ea typeface="Tomorrow"/>
                <a:cs typeface="Tomorrow"/>
                <a:sym typeface="Tomorrow"/>
              </a:rPr>
              <a:t>Hoàn thành dữ liệu tồn kho ban đầu cho sản phẩm</a:t>
            </a:r>
          </a:p>
          <a:p>
            <a:pPr algn="just">
              <a:lnSpc>
                <a:spcPts val="5312"/>
              </a:lnSpc>
            </a:pPr>
            <a:r>
              <a:rPr lang="en-US" sz="3200" spc="131">
                <a:solidFill>
                  <a:srgbClr val="000000"/>
                </a:solidFill>
                <a:latin typeface="Tomorrow"/>
                <a:ea typeface="Tomorrow"/>
                <a:cs typeface="Tomorrow"/>
                <a:sym typeface="Tomorrow"/>
              </a:rPr>
              <a:t>Hoàn tất số dư đầu kỳ cho các tài khoản Tiền mặt và Ngân hàng</a:t>
            </a:r>
          </a:p>
          <a:p>
            <a:pPr algn="just">
              <a:lnSpc>
                <a:spcPts val="5312"/>
              </a:lnSpc>
            </a:pPr>
          </a:p>
        </p:txBody>
      </p:sp>
      <p:sp>
        <p:nvSpPr>
          <p:cNvPr name="Freeform 7" id="7"/>
          <p:cNvSpPr/>
          <p:nvPr/>
        </p:nvSpPr>
        <p:spPr>
          <a:xfrm flipH="false" flipV="false" rot="0">
            <a:off x="1464985" y="3184087"/>
            <a:ext cx="423826" cy="423826"/>
          </a:xfrm>
          <a:custGeom>
            <a:avLst/>
            <a:gdLst/>
            <a:ahLst/>
            <a:cxnLst/>
            <a:rect r="r" b="b" t="t" l="l"/>
            <a:pathLst>
              <a:path h="423826" w="423826">
                <a:moveTo>
                  <a:pt x="0" y="0"/>
                </a:moveTo>
                <a:lnTo>
                  <a:pt x="423826" y="0"/>
                </a:lnTo>
                <a:lnTo>
                  <a:pt x="423826" y="423826"/>
                </a:lnTo>
                <a:lnTo>
                  <a:pt x="0" y="42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4985" y="3846016"/>
            <a:ext cx="423826" cy="423826"/>
          </a:xfrm>
          <a:custGeom>
            <a:avLst/>
            <a:gdLst/>
            <a:ahLst/>
            <a:cxnLst/>
            <a:rect r="r" b="b" t="t" l="l"/>
            <a:pathLst>
              <a:path h="423826" w="423826">
                <a:moveTo>
                  <a:pt x="0" y="0"/>
                </a:moveTo>
                <a:lnTo>
                  <a:pt x="423826" y="0"/>
                </a:lnTo>
                <a:lnTo>
                  <a:pt x="423826" y="423826"/>
                </a:lnTo>
                <a:lnTo>
                  <a:pt x="0" y="42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64985" y="4507967"/>
            <a:ext cx="423826" cy="423826"/>
          </a:xfrm>
          <a:custGeom>
            <a:avLst/>
            <a:gdLst/>
            <a:ahLst/>
            <a:cxnLst/>
            <a:rect r="r" b="b" t="t" l="l"/>
            <a:pathLst>
              <a:path h="423826" w="423826">
                <a:moveTo>
                  <a:pt x="0" y="0"/>
                </a:moveTo>
                <a:lnTo>
                  <a:pt x="423826" y="0"/>
                </a:lnTo>
                <a:lnTo>
                  <a:pt x="423826" y="423825"/>
                </a:lnTo>
                <a:lnTo>
                  <a:pt x="0" y="423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64985" y="5169917"/>
            <a:ext cx="423826" cy="423826"/>
          </a:xfrm>
          <a:custGeom>
            <a:avLst/>
            <a:gdLst/>
            <a:ahLst/>
            <a:cxnLst/>
            <a:rect r="r" b="b" t="t" l="l"/>
            <a:pathLst>
              <a:path h="423826" w="423826">
                <a:moveTo>
                  <a:pt x="0" y="0"/>
                </a:moveTo>
                <a:lnTo>
                  <a:pt x="423826" y="0"/>
                </a:lnTo>
                <a:lnTo>
                  <a:pt x="423826" y="423826"/>
                </a:lnTo>
                <a:lnTo>
                  <a:pt x="0" y="42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64985" y="5831868"/>
            <a:ext cx="423826" cy="423826"/>
          </a:xfrm>
          <a:custGeom>
            <a:avLst/>
            <a:gdLst/>
            <a:ahLst/>
            <a:cxnLst/>
            <a:rect r="r" b="b" t="t" l="l"/>
            <a:pathLst>
              <a:path h="423826" w="423826">
                <a:moveTo>
                  <a:pt x="0" y="0"/>
                </a:moveTo>
                <a:lnTo>
                  <a:pt x="423826" y="0"/>
                </a:lnTo>
                <a:lnTo>
                  <a:pt x="423826" y="423826"/>
                </a:lnTo>
                <a:lnTo>
                  <a:pt x="0" y="42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64985" y="6493819"/>
            <a:ext cx="423826" cy="423826"/>
          </a:xfrm>
          <a:custGeom>
            <a:avLst/>
            <a:gdLst/>
            <a:ahLst/>
            <a:cxnLst/>
            <a:rect r="r" b="b" t="t" l="l"/>
            <a:pathLst>
              <a:path h="423826" w="423826">
                <a:moveTo>
                  <a:pt x="0" y="0"/>
                </a:moveTo>
                <a:lnTo>
                  <a:pt x="423826" y="0"/>
                </a:lnTo>
                <a:lnTo>
                  <a:pt x="423826" y="423826"/>
                </a:lnTo>
                <a:lnTo>
                  <a:pt x="0" y="42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64985" y="7155770"/>
            <a:ext cx="423826" cy="423826"/>
          </a:xfrm>
          <a:custGeom>
            <a:avLst/>
            <a:gdLst/>
            <a:ahLst/>
            <a:cxnLst/>
            <a:rect r="r" b="b" t="t" l="l"/>
            <a:pathLst>
              <a:path h="423826" w="423826">
                <a:moveTo>
                  <a:pt x="0" y="0"/>
                </a:moveTo>
                <a:lnTo>
                  <a:pt x="423826" y="0"/>
                </a:lnTo>
                <a:lnTo>
                  <a:pt x="423826" y="423826"/>
                </a:lnTo>
                <a:lnTo>
                  <a:pt x="0" y="42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64985" y="7817721"/>
            <a:ext cx="423826" cy="423826"/>
          </a:xfrm>
          <a:custGeom>
            <a:avLst/>
            <a:gdLst/>
            <a:ahLst/>
            <a:cxnLst/>
            <a:rect r="r" b="b" t="t" l="l"/>
            <a:pathLst>
              <a:path h="423826" w="423826">
                <a:moveTo>
                  <a:pt x="0" y="0"/>
                </a:moveTo>
                <a:lnTo>
                  <a:pt x="423826" y="0"/>
                </a:lnTo>
                <a:lnTo>
                  <a:pt x="423826" y="423826"/>
                </a:lnTo>
                <a:lnTo>
                  <a:pt x="0" y="423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64985" y="8479672"/>
            <a:ext cx="423826" cy="423826"/>
          </a:xfrm>
          <a:custGeom>
            <a:avLst/>
            <a:gdLst/>
            <a:ahLst/>
            <a:cxnLst/>
            <a:rect r="r" b="b" t="t" l="l"/>
            <a:pathLst>
              <a:path h="423826" w="423826">
                <a:moveTo>
                  <a:pt x="0" y="0"/>
                </a:moveTo>
                <a:lnTo>
                  <a:pt x="423826" y="0"/>
                </a:lnTo>
                <a:lnTo>
                  <a:pt x="423826" y="423825"/>
                </a:lnTo>
                <a:lnTo>
                  <a:pt x="0" y="423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345860" y="1270270"/>
            <a:ext cx="3450930" cy="821182"/>
          </a:xfrm>
          <a:prstGeom prst="rect">
            <a:avLst/>
          </a:prstGeom>
        </p:spPr>
        <p:txBody>
          <a:bodyPr anchor="t" rtlCol="false" tIns="0" lIns="0" bIns="0" rIns="0">
            <a:spAutoFit/>
          </a:bodyPr>
          <a:lstStyle/>
          <a:p>
            <a:pPr algn="l">
              <a:lnSpc>
                <a:spcPts val="6719"/>
              </a:lnSpc>
            </a:pPr>
            <a:r>
              <a:rPr lang="en-US" sz="4800">
                <a:solidFill>
                  <a:srgbClr val="000000"/>
                </a:solidFill>
                <a:latin typeface="Tomorrow"/>
                <a:ea typeface="Tomorrow"/>
                <a:cs typeface="Tomorrow"/>
                <a:sym typeface="Tomorrow"/>
              </a:rPr>
              <a:t>Phần 1</a:t>
            </a:r>
          </a:p>
        </p:txBody>
      </p:sp>
      <p:sp>
        <p:nvSpPr>
          <p:cNvPr name="Freeform 17" id="17"/>
          <p:cNvSpPr/>
          <p:nvPr/>
        </p:nvSpPr>
        <p:spPr>
          <a:xfrm flipH="false" flipV="false" rot="0">
            <a:off x="8870352" y="1626291"/>
            <a:ext cx="1691936" cy="461437"/>
          </a:xfrm>
          <a:custGeom>
            <a:avLst/>
            <a:gdLst/>
            <a:ahLst/>
            <a:cxnLst/>
            <a:rect r="r" b="b" t="t" l="l"/>
            <a:pathLst>
              <a:path h="461437" w="1691936">
                <a:moveTo>
                  <a:pt x="0" y="0"/>
                </a:moveTo>
                <a:lnTo>
                  <a:pt x="1691936" y="0"/>
                </a:lnTo>
                <a:lnTo>
                  <a:pt x="1691936" y="461437"/>
                </a:lnTo>
                <a:lnTo>
                  <a:pt x="0" y="461437"/>
                </a:lnTo>
                <a:lnTo>
                  <a:pt x="0" y="0"/>
                </a:lnTo>
                <a:close/>
              </a:path>
            </a:pathLst>
          </a:custGeom>
          <a:blipFill>
            <a:blip r:embed="rId6">
              <a:extLst>
                <a:ext uri="{96DAC541-7B7A-43D3-8B79-37D633B846F1}">
                  <asvg:svgBlip xmlns:asvg="http://schemas.microsoft.com/office/drawing/2016/SVG/main" r:embed="rId7"/>
                </a:ext>
              </a:extLst>
            </a:blip>
            <a:stretch>
              <a:fillRect l="0" t="0" r="0" b="-936"/>
            </a:stretch>
          </a:blipFill>
        </p:spPr>
      </p:sp>
      <p:sp>
        <p:nvSpPr>
          <p:cNvPr name="TextBox 18" id="18"/>
          <p:cNvSpPr txBox="true"/>
          <p:nvPr/>
        </p:nvSpPr>
        <p:spPr>
          <a:xfrm rot="0">
            <a:off x="7139017" y="1665557"/>
            <a:ext cx="1353354" cy="316230"/>
          </a:xfrm>
          <a:prstGeom prst="rect">
            <a:avLst/>
          </a:prstGeom>
        </p:spPr>
        <p:txBody>
          <a:bodyPr anchor="t" rtlCol="false" tIns="0" lIns="0" bIns="0" rIns="0">
            <a:spAutoFit/>
          </a:bodyPr>
          <a:lstStyle/>
          <a:p>
            <a:pPr algn="ctr">
              <a:lnSpc>
                <a:spcPts val="2520"/>
              </a:lnSpc>
            </a:pPr>
            <a:r>
              <a:rPr lang="en-US" sz="1800">
                <a:solidFill>
                  <a:srgbClr val="000000"/>
                </a:solidFill>
                <a:latin typeface="Tomorrow"/>
                <a:ea typeface="Tomorrow"/>
                <a:cs typeface="Tomorrow"/>
                <a:sym typeface="Tomorrow"/>
              </a:rPr>
              <a:t>Tổng quan</a:t>
            </a:r>
          </a:p>
        </p:txBody>
      </p:sp>
      <p:sp>
        <p:nvSpPr>
          <p:cNvPr name="TextBox 19" id="19"/>
          <p:cNvSpPr txBox="true"/>
          <p:nvPr/>
        </p:nvSpPr>
        <p:spPr>
          <a:xfrm rot="0">
            <a:off x="10913024" y="1731470"/>
            <a:ext cx="2061249" cy="260604"/>
          </a:xfrm>
          <a:prstGeom prst="rect">
            <a:avLst/>
          </a:prstGeom>
        </p:spPr>
        <p:txBody>
          <a:bodyPr anchor="t" rtlCol="false" tIns="0" lIns="0" bIns="0" rIns="0">
            <a:spAutoFit/>
          </a:bodyPr>
          <a:lstStyle/>
          <a:p>
            <a:pPr algn="ctr">
              <a:lnSpc>
                <a:spcPts val="1908"/>
              </a:lnSpc>
            </a:pPr>
            <a:r>
              <a:rPr lang="en-US" sz="1800" spc="-43">
                <a:solidFill>
                  <a:srgbClr val="000000"/>
                </a:solidFill>
                <a:latin typeface="Tomorrow"/>
                <a:ea typeface="Tomorrow"/>
                <a:cs typeface="Tomorrow"/>
                <a:sym typeface="Tomorrow"/>
              </a:rPr>
              <a:t>Đang thực hiện</a:t>
            </a:r>
          </a:p>
        </p:txBody>
      </p:sp>
      <p:sp>
        <p:nvSpPr>
          <p:cNvPr name="TextBox 20" id="20"/>
          <p:cNvSpPr txBox="true"/>
          <p:nvPr/>
        </p:nvSpPr>
        <p:spPr>
          <a:xfrm rot="0">
            <a:off x="13187157" y="1721945"/>
            <a:ext cx="1428186" cy="260604"/>
          </a:xfrm>
          <a:prstGeom prst="rect">
            <a:avLst/>
          </a:prstGeom>
        </p:spPr>
        <p:txBody>
          <a:bodyPr anchor="t" rtlCol="false" tIns="0" lIns="0" bIns="0" rIns="0">
            <a:spAutoFit/>
          </a:bodyPr>
          <a:lstStyle/>
          <a:p>
            <a:pPr algn="ctr">
              <a:lnSpc>
                <a:spcPts val="1908"/>
              </a:lnSpc>
            </a:pPr>
            <a:r>
              <a:rPr lang="en-US" sz="1800" spc="-43">
                <a:solidFill>
                  <a:srgbClr val="000000"/>
                </a:solidFill>
                <a:latin typeface="Tomorrow"/>
                <a:ea typeface="Tomorrow"/>
                <a:cs typeface="Tomorrow"/>
                <a:sym typeface="Tomorrow"/>
              </a:rPr>
              <a:t>Khó khăn</a:t>
            </a:r>
          </a:p>
        </p:txBody>
      </p:sp>
      <p:sp>
        <p:nvSpPr>
          <p:cNvPr name="TextBox 21" id="21"/>
          <p:cNvSpPr txBox="true"/>
          <p:nvPr/>
        </p:nvSpPr>
        <p:spPr>
          <a:xfrm rot="0">
            <a:off x="14828228" y="1721945"/>
            <a:ext cx="2102864" cy="260604"/>
          </a:xfrm>
          <a:prstGeom prst="rect">
            <a:avLst/>
          </a:prstGeom>
        </p:spPr>
        <p:txBody>
          <a:bodyPr anchor="t" rtlCol="false" tIns="0" lIns="0" bIns="0" rIns="0">
            <a:spAutoFit/>
          </a:bodyPr>
          <a:lstStyle/>
          <a:p>
            <a:pPr algn="ctr">
              <a:lnSpc>
                <a:spcPts val="1908"/>
              </a:lnSpc>
            </a:pPr>
            <a:r>
              <a:rPr lang="en-US" sz="1800" spc="-43">
                <a:solidFill>
                  <a:srgbClr val="000000"/>
                </a:solidFill>
                <a:latin typeface="Tomorrow"/>
                <a:ea typeface="Tomorrow"/>
                <a:cs typeface="Tomorrow"/>
                <a:sym typeface="Tomorrow"/>
              </a:rPr>
              <a:t>Kế hoạch công việc</a:t>
            </a:r>
          </a:p>
        </p:txBody>
      </p:sp>
      <p:sp>
        <p:nvSpPr>
          <p:cNvPr name="Freeform 22" id="22">
            <a:hlinkClick r:id="rId8" action="ppaction://hlinksldjump"/>
          </p:cNvPr>
          <p:cNvSpPr/>
          <p:nvPr/>
        </p:nvSpPr>
        <p:spPr>
          <a:xfrm flipH="false" flipV="false" rot="718135">
            <a:off x="12687106" y="775264"/>
            <a:ext cx="5665299" cy="5665299"/>
          </a:xfrm>
          <a:custGeom>
            <a:avLst/>
            <a:gdLst/>
            <a:ahLst/>
            <a:cxnLst/>
            <a:rect r="r" b="b" t="t" l="l"/>
            <a:pathLst>
              <a:path h="5665299" w="5665299">
                <a:moveTo>
                  <a:pt x="0" y="0"/>
                </a:moveTo>
                <a:lnTo>
                  <a:pt x="5665300" y="0"/>
                </a:lnTo>
                <a:lnTo>
                  <a:pt x="5665300" y="5665299"/>
                </a:lnTo>
                <a:lnTo>
                  <a:pt x="0" y="5665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8856337" y="1664100"/>
            <a:ext cx="1874703" cy="260604"/>
          </a:xfrm>
          <a:prstGeom prst="rect">
            <a:avLst/>
          </a:prstGeom>
        </p:spPr>
        <p:txBody>
          <a:bodyPr anchor="t" rtlCol="false" tIns="0" lIns="0" bIns="0" rIns="0">
            <a:spAutoFit/>
          </a:bodyPr>
          <a:lstStyle/>
          <a:p>
            <a:pPr algn="ctr">
              <a:lnSpc>
                <a:spcPts val="1908"/>
              </a:lnSpc>
            </a:pPr>
            <a:r>
              <a:rPr lang="en-US" sz="1800" spc="-43">
                <a:solidFill>
                  <a:srgbClr val="1C15ED"/>
                </a:solidFill>
                <a:latin typeface="Tomorrow"/>
                <a:ea typeface="Tomorrow"/>
                <a:cs typeface="Tomorrow"/>
                <a:sym typeface="Tomorrow"/>
              </a:rPr>
              <a:t>Kết quả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6914060" y="2345786"/>
            <a:ext cx="10238857" cy="5595429"/>
          </a:xfrm>
          <a:custGeom>
            <a:avLst/>
            <a:gdLst/>
            <a:ahLst/>
            <a:cxnLst/>
            <a:rect r="r" b="b" t="t" l="l"/>
            <a:pathLst>
              <a:path h="5595429" w="10238857">
                <a:moveTo>
                  <a:pt x="0" y="0"/>
                </a:moveTo>
                <a:lnTo>
                  <a:pt x="10238857" y="0"/>
                </a:lnTo>
                <a:lnTo>
                  <a:pt x="10238857" y="5595428"/>
                </a:lnTo>
                <a:lnTo>
                  <a:pt x="0" y="5595428"/>
                </a:lnTo>
                <a:lnTo>
                  <a:pt x="0" y="0"/>
                </a:lnTo>
                <a:close/>
              </a:path>
            </a:pathLst>
          </a:custGeom>
          <a:blipFill>
            <a:blip r:embed="rId2"/>
            <a:stretch>
              <a:fillRect l="0" t="0" r="0" b="0"/>
            </a:stretch>
          </a:blipFill>
        </p:spPr>
      </p:sp>
      <p:sp>
        <p:nvSpPr>
          <p:cNvPr name="TextBox 9" id="9"/>
          <p:cNvSpPr txBox="true"/>
          <p:nvPr/>
        </p:nvSpPr>
        <p:spPr>
          <a:xfrm rot="0">
            <a:off x="1570091" y="1618052"/>
            <a:ext cx="4363017" cy="737217"/>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master data</a:t>
            </a:r>
          </a:p>
        </p:txBody>
      </p:sp>
      <p:grpSp>
        <p:nvGrpSpPr>
          <p:cNvPr name="Group 10" id="10"/>
          <p:cNvGrpSpPr/>
          <p:nvPr/>
        </p:nvGrpSpPr>
        <p:grpSpPr>
          <a:xfrm rot="0">
            <a:off x="1570091" y="4103656"/>
            <a:ext cx="4363017" cy="2429862"/>
            <a:chOff x="0" y="0"/>
            <a:chExt cx="5817356" cy="3239816"/>
          </a:xfrm>
        </p:grpSpPr>
        <p:sp>
          <p:nvSpPr>
            <p:cNvPr name="TextBox 11" id="11"/>
            <p:cNvSpPr txBox="true"/>
            <p:nvPr/>
          </p:nvSpPr>
          <p:spPr>
            <a:xfrm rot="0">
              <a:off x="0" y="0"/>
              <a:ext cx="5817356" cy="2409839"/>
            </a:xfrm>
            <a:prstGeom prst="rect">
              <a:avLst/>
            </a:prstGeom>
          </p:spPr>
          <p:txBody>
            <a:bodyPr anchor="t" rtlCol="false" tIns="0" lIns="0" bIns="0" rIns="0">
              <a:spAutoFit/>
            </a:bodyPr>
            <a:lstStyle/>
            <a:p>
              <a:pPr algn="ctr" marL="0" indent="0" lvl="0">
                <a:lnSpc>
                  <a:spcPts val="14336"/>
                </a:lnSpc>
                <a:spcBef>
                  <a:spcPct val="0"/>
                </a:spcBef>
              </a:pPr>
              <a:r>
                <a:rPr lang="en-US" sz="11947">
                  <a:solidFill>
                    <a:srgbClr val="000000"/>
                  </a:solidFill>
                  <a:latin typeface="Klein"/>
                  <a:ea typeface="Klein"/>
                  <a:cs typeface="Klein"/>
                  <a:sym typeface="Klein"/>
                </a:rPr>
                <a:t>26</a:t>
              </a:r>
            </a:p>
          </p:txBody>
        </p:sp>
        <p:sp>
          <p:nvSpPr>
            <p:cNvPr name="TextBox 12" id="12"/>
            <p:cNvSpPr txBox="true"/>
            <p:nvPr/>
          </p:nvSpPr>
          <p:spPr>
            <a:xfrm rot="0">
              <a:off x="0" y="2626284"/>
              <a:ext cx="5817356" cy="613532"/>
            </a:xfrm>
            <a:prstGeom prst="rect">
              <a:avLst/>
            </a:prstGeom>
          </p:spPr>
          <p:txBody>
            <a:bodyPr anchor="t" rtlCol="false" tIns="0" lIns="0" bIns="0" rIns="0">
              <a:spAutoFit/>
            </a:bodyPr>
            <a:lstStyle/>
            <a:p>
              <a:pPr algn="ctr" marL="0" indent="0" lvl="0">
                <a:lnSpc>
                  <a:spcPts val="3556"/>
                </a:lnSpc>
                <a:spcBef>
                  <a:spcPct val="0"/>
                </a:spcBef>
              </a:pPr>
              <a:r>
                <a:rPr lang="en-US" b="true" sz="3092">
                  <a:solidFill>
                    <a:srgbClr val="000000"/>
                  </a:solidFill>
                  <a:latin typeface="Nunito Bold"/>
                  <a:ea typeface="Nunito Bold"/>
                  <a:cs typeface="Nunito Bold"/>
                  <a:sym typeface="Nunito Bold"/>
                </a:rPr>
                <a:t>Loại sản phẩm</a:t>
              </a:r>
            </a:p>
          </p:txBody>
        </p:sp>
      </p:grpSp>
      <p:sp>
        <p:nvSpPr>
          <p:cNvPr name="TextBox 13" id="13"/>
          <p:cNvSpPr txBox="true"/>
          <p:nvPr/>
        </p:nvSpPr>
        <p:spPr>
          <a:xfrm rot="0">
            <a:off x="1570091" y="8017829"/>
            <a:ext cx="4363017" cy="379229"/>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Nunito"/>
                <a:ea typeface="Nunito"/>
                <a:cs typeface="Nunito"/>
                <a:sym typeface="Nunito"/>
              </a:rPr>
              <a:t>Vượt mức tối thiểu</a:t>
            </a:r>
          </a:p>
        </p:txBody>
      </p:sp>
      <p:sp>
        <p:nvSpPr>
          <p:cNvPr name="TextBox 14" id="14"/>
          <p:cNvSpPr txBox="true"/>
          <p:nvPr/>
        </p:nvSpPr>
        <p:spPr>
          <a:xfrm rot="0">
            <a:off x="8128339" y="1686429"/>
            <a:ext cx="7810299" cy="379229"/>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Nunito"/>
                <a:ea typeface="Nunito"/>
                <a:cs typeface="Nunito"/>
                <a:sym typeface="Nunito"/>
              </a:rPr>
              <a:t>Giao diện xem danh mục sản phẩm trên odoo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6902426" y="2505188"/>
            <a:ext cx="10122227" cy="5531691"/>
          </a:xfrm>
          <a:custGeom>
            <a:avLst/>
            <a:gdLst/>
            <a:ahLst/>
            <a:cxnLst/>
            <a:rect r="r" b="b" t="t" l="l"/>
            <a:pathLst>
              <a:path h="5531691" w="10122227">
                <a:moveTo>
                  <a:pt x="0" y="0"/>
                </a:moveTo>
                <a:lnTo>
                  <a:pt x="10122226" y="0"/>
                </a:lnTo>
                <a:lnTo>
                  <a:pt x="10122226" y="5531691"/>
                </a:lnTo>
                <a:lnTo>
                  <a:pt x="0" y="5531691"/>
                </a:lnTo>
                <a:lnTo>
                  <a:pt x="0" y="0"/>
                </a:lnTo>
                <a:close/>
              </a:path>
            </a:pathLst>
          </a:custGeom>
          <a:blipFill>
            <a:blip r:embed="rId2"/>
            <a:stretch>
              <a:fillRect l="0" t="0" r="0" b="0"/>
            </a:stretch>
          </a:blipFill>
        </p:spPr>
      </p:sp>
      <p:grpSp>
        <p:nvGrpSpPr>
          <p:cNvPr name="Group 9" id="9"/>
          <p:cNvGrpSpPr/>
          <p:nvPr/>
        </p:nvGrpSpPr>
        <p:grpSpPr>
          <a:xfrm rot="0">
            <a:off x="1570091" y="4103656"/>
            <a:ext cx="4363017" cy="2429862"/>
            <a:chOff x="0" y="0"/>
            <a:chExt cx="5817356" cy="3239816"/>
          </a:xfrm>
        </p:grpSpPr>
        <p:sp>
          <p:nvSpPr>
            <p:cNvPr name="TextBox 10" id="10"/>
            <p:cNvSpPr txBox="true"/>
            <p:nvPr/>
          </p:nvSpPr>
          <p:spPr>
            <a:xfrm rot="0">
              <a:off x="0" y="0"/>
              <a:ext cx="5817356" cy="2409839"/>
            </a:xfrm>
            <a:prstGeom prst="rect">
              <a:avLst/>
            </a:prstGeom>
          </p:spPr>
          <p:txBody>
            <a:bodyPr anchor="t" rtlCol="false" tIns="0" lIns="0" bIns="0" rIns="0">
              <a:spAutoFit/>
            </a:bodyPr>
            <a:lstStyle/>
            <a:p>
              <a:pPr algn="ctr" marL="0" indent="0" lvl="0">
                <a:lnSpc>
                  <a:spcPts val="14336"/>
                </a:lnSpc>
                <a:spcBef>
                  <a:spcPct val="0"/>
                </a:spcBef>
              </a:pPr>
              <a:r>
                <a:rPr lang="en-US" sz="11947">
                  <a:solidFill>
                    <a:srgbClr val="000000"/>
                  </a:solidFill>
                  <a:latin typeface="Klein"/>
                  <a:ea typeface="Klein"/>
                  <a:cs typeface="Klein"/>
                  <a:sym typeface="Klein"/>
                </a:rPr>
                <a:t>502</a:t>
              </a:r>
            </a:p>
          </p:txBody>
        </p:sp>
        <p:sp>
          <p:nvSpPr>
            <p:cNvPr name="TextBox 11" id="11"/>
            <p:cNvSpPr txBox="true"/>
            <p:nvPr/>
          </p:nvSpPr>
          <p:spPr>
            <a:xfrm rot="0">
              <a:off x="0" y="2626285"/>
              <a:ext cx="5817356" cy="613532"/>
            </a:xfrm>
            <a:prstGeom prst="rect">
              <a:avLst/>
            </a:prstGeom>
          </p:spPr>
          <p:txBody>
            <a:bodyPr anchor="t" rtlCol="false" tIns="0" lIns="0" bIns="0" rIns="0">
              <a:spAutoFit/>
            </a:bodyPr>
            <a:lstStyle/>
            <a:p>
              <a:pPr algn="ctr" marL="0" indent="0" lvl="0">
                <a:lnSpc>
                  <a:spcPts val="3556"/>
                </a:lnSpc>
                <a:spcBef>
                  <a:spcPct val="0"/>
                </a:spcBef>
              </a:pPr>
              <a:r>
                <a:rPr lang="en-US" b="true" sz="3092">
                  <a:solidFill>
                    <a:srgbClr val="000000"/>
                  </a:solidFill>
                  <a:latin typeface="Nunito Bold"/>
                  <a:ea typeface="Nunito Bold"/>
                  <a:cs typeface="Nunito Bold"/>
                  <a:sym typeface="Nunito Bold"/>
                </a:rPr>
                <a:t>Sản phẩm</a:t>
              </a:r>
            </a:p>
          </p:txBody>
        </p:sp>
      </p:grpSp>
      <p:sp>
        <p:nvSpPr>
          <p:cNvPr name="TextBox 12" id="12"/>
          <p:cNvSpPr txBox="true"/>
          <p:nvPr/>
        </p:nvSpPr>
        <p:spPr>
          <a:xfrm rot="0">
            <a:off x="1570091" y="8008304"/>
            <a:ext cx="4363017"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Vượt mức tối thiểu</a:t>
            </a:r>
          </a:p>
        </p:txBody>
      </p:sp>
      <p:sp>
        <p:nvSpPr>
          <p:cNvPr name="TextBox 13" id="13"/>
          <p:cNvSpPr txBox="true"/>
          <p:nvPr/>
        </p:nvSpPr>
        <p:spPr>
          <a:xfrm rot="0">
            <a:off x="8128339" y="1676904"/>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xem sản phẩm trên odoo</a:t>
            </a:r>
          </a:p>
        </p:txBody>
      </p:sp>
      <p:sp>
        <p:nvSpPr>
          <p:cNvPr name="TextBox 14" id="14"/>
          <p:cNvSpPr txBox="true"/>
          <p:nvPr/>
        </p:nvSpPr>
        <p:spPr>
          <a:xfrm rot="0">
            <a:off x="1570091" y="1618052"/>
            <a:ext cx="4363017" cy="737217"/>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master data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080779" y="2588090"/>
            <a:ext cx="9961419" cy="5448790"/>
          </a:xfrm>
          <a:custGeom>
            <a:avLst/>
            <a:gdLst/>
            <a:ahLst/>
            <a:cxnLst/>
            <a:rect r="r" b="b" t="t" l="l"/>
            <a:pathLst>
              <a:path h="5448790" w="9961419">
                <a:moveTo>
                  <a:pt x="0" y="0"/>
                </a:moveTo>
                <a:lnTo>
                  <a:pt x="9961419" y="0"/>
                </a:lnTo>
                <a:lnTo>
                  <a:pt x="9961419" y="5448789"/>
                </a:lnTo>
                <a:lnTo>
                  <a:pt x="0" y="5448789"/>
                </a:lnTo>
                <a:lnTo>
                  <a:pt x="0" y="0"/>
                </a:lnTo>
                <a:close/>
              </a:path>
            </a:pathLst>
          </a:custGeom>
          <a:blipFill>
            <a:blip r:embed="rId2"/>
            <a:stretch>
              <a:fillRect l="0" t="0" r="0" b="0"/>
            </a:stretch>
          </a:blipFill>
        </p:spPr>
      </p:sp>
      <p:grpSp>
        <p:nvGrpSpPr>
          <p:cNvPr name="Group 9" id="9"/>
          <p:cNvGrpSpPr/>
          <p:nvPr/>
        </p:nvGrpSpPr>
        <p:grpSpPr>
          <a:xfrm rot="0">
            <a:off x="1570091" y="4103656"/>
            <a:ext cx="4363017" cy="2429862"/>
            <a:chOff x="0" y="0"/>
            <a:chExt cx="5817356" cy="3239816"/>
          </a:xfrm>
        </p:grpSpPr>
        <p:sp>
          <p:nvSpPr>
            <p:cNvPr name="TextBox 10" id="10"/>
            <p:cNvSpPr txBox="true"/>
            <p:nvPr/>
          </p:nvSpPr>
          <p:spPr>
            <a:xfrm rot="0">
              <a:off x="0" y="0"/>
              <a:ext cx="5817356" cy="2409839"/>
            </a:xfrm>
            <a:prstGeom prst="rect">
              <a:avLst/>
            </a:prstGeom>
          </p:spPr>
          <p:txBody>
            <a:bodyPr anchor="t" rtlCol="false" tIns="0" lIns="0" bIns="0" rIns="0">
              <a:spAutoFit/>
            </a:bodyPr>
            <a:lstStyle/>
            <a:p>
              <a:pPr algn="ctr" marL="0" indent="0" lvl="0">
                <a:lnSpc>
                  <a:spcPts val="14336"/>
                </a:lnSpc>
                <a:spcBef>
                  <a:spcPct val="0"/>
                </a:spcBef>
              </a:pPr>
              <a:r>
                <a:rPr lang="en-US" sz="11947">
                  <a:solidFill>
                    <a:srgbClr val="000000"/>
                  </a:solidFill>
                  <a:latin typeface="Klein"/>
                  <a:ea typeface="Klein"/>
                  <a:cs typeface="Klein"/>
                  <a:sym typeface="Klein"/>
                </a:rPr>
                <a:t>1018</a:t>
              </a:r>
            </a:p>
          </p:txBody>
        </p:sp>
        <p:sp>
          <p:nvSpPr>
            <p:cNvPr name="TextBox 11" id="11"/>
            <p:cNvSpPr txBox="true"/>
            <p:nvPr/>
          </p:nvSpPr>
          <p:spPr>
            <a:xfrm rot="0">
              <a:off x="0" y="2626284"/>
              <a:ext cx="5817356" cy="613532"/>
            </a:xfrm>
            <a:prstGeom prst="rect">
              <a:avLst/>
            </a:prstGeom>
          </p:spPr>
          <p:txBody>
            <a:bodyPr anchor="t" rtlCol="false" tIns="0" lIns="0" bIns="0" rIns="0">
              <a:spAutoFit/>
            </a:bodyPr>
            <a:lstStyle/>
            <a:p>
              <a:pPr algn="ctr" marL="0" indent="0" lvl="0">
                <a:lnSpc>
                  <a:spcPts val="3556"/>
                </a:lnSpc>
                <a:spcBef>
                  <a:spcPct val="0"/>
                </a:spcBef>
              </a:pPr>
              <a:r>
                <a:rPr lang="en-US" b="true" sz="3092">
                  <a:solidFill>
                    <a:srgbClr val="000000"/>
                  </a:solidFill>
                  <a:latin typeface="Nunito Bold"/>
                  <a:ea typeface="Nunito Bold"/>
                  <a:cs typeface="Nunito Bold"/>
                  <a:sym typeface="Nunito Bold"/>
                </a:rPr>
                <a:t>khách hàng</a:t>
              </a:r>
            </a:p>
          </p:txBody>
        </p:sp>
      </p:grpSp>
      <p:sp>
        <p:nvSpPr>
          <p:cNvPr name="TextBox 12" id="12"/>
          <p:cNvSpPr txBox="true"/>
          <p:nvPr/>
        </p:nvSpPr>
        <p:spPr>
          <a:xfrm rot="0">
            <a:off x="1570091" y="8008304"/>
            <a:ext cx="4363017"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Vượt mức tối thiểu</a:t>
            </a:r>
          </a:p>
        </p:txBody>
      </p:sp>
      <p:sp>
        <p:nvSpPr>
          <p:cNvPr name="TextBox 13" id="13"/>
          <p:cNvSpPr txBox="true"/>
          <p:nvPr/>
        </p:nvSpPr>
        <p:spPr>
          <a:xfrm rot="0">
            <a:off x="8128339" y="1676904"/>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xem danh sách khách hàng trên odoo</a:t>
            </a:r>
          </a:p>
        </p:txBody>
      </p:sp>
      <p:sp>
        <p:nvSpPr>
          <p:cNvPr name="TextBox 14" id="14"/>
          <p:cNvSpPr txBox="true"/>
          <p:nvPr/>
        </p:nvSpPr>
        <p:spPr>
          <a:xfrm rot="0">
            <a:off x="1570091" y="1618052"/>
            <a:ext cx="4363017" cy="737217"/>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master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209986" y="2865243"/>
            <a:ext cx="9781891" cy="5350590"/>
          </a:xfrm>
          <a:custGeom>
            <a:avLst/>
            <a:gdLst/>
            <a:ahLst/>
            <a:cxnLst/>
            <a:rect r="r" b="b" t="t" l="l"/>
            <a:pathLst>
              <a:path h="5350590" w="9781891">
                <a:moveTo>
                  <a:pt x="0" y="0"/>
                </a:moveTo>
                <a:lnTo>
                  <a:pt x="9781891" y="0"/>
                </a:lnTo>
                <a:lnTo>
                  <a:pt x="9781891" y="5350589"/>
                </a:lnTo>
                <a:lnTo>
                  <a:pt x="0" y="5350589"/>
                </a:lnTo>
                <a:lnTo>
                  <a:pt x="0" y="0"/>
                </a:lnTo>
                <a:close/>
              </a:path>
            </a:pathLst>
          </a:custGeom>
          <a:blipFill>
            <a:blip r:embed="rId2"/>
            <a:stretch>
              <a:fillRect l="0" t="0" r="0" b="0"/>
            </a:stretch>
          </a:blipFill>
        </p:spPr>
      </p:sp>
      <p:grpSp>
        <p:nvGrpSpPr>
          <p:cNvPr name="Group 9" id="9"/>
          <p:cNvGrpSpPr/>
          <p:nvPr/>
        </p:nvGrpSpPr>
        <p:grpSpPr>
          <a:xfrm rot="0">
            <a:off x="1570091" y="4103656"/>
            <a:ext cx="4363017" cy="2429862"/>
            <a:chOff x="0" y="0"/>
            <a:chExt cx="5817356" cy="3239816"/>
          </a:xfrm>
        </p:grpSpPr>
        <p:sp>
          <p:nvSpPr>
            <p:cNvPr name="TextBox 10" id="10"/>
            <p:cNvSpPr txBox="true"/>
            <p:nvPr/>
          </p:nvSpPr>
          <p:spPr>
            <a:xfrm rot="0">
              <a:off x="0" y="0"/>
              <a:ext cx="5817356" cy="2409839"/>
            </a:xfrm>
            <a:prstGeom prst="rect">
              <a:avLst/>
            </a:prstGeom>
          </p:spPr>
          <p:txBody>
            <a:bodyPr anchor="t" rtlCol="false" tIns="0" lIns="0" bIns="0" rIns="0">
              <a:spAutoFit/>
            </a:bodyPr>
            <a:lstStyle/>
            <a:p>
              <a:pPr algn="ctr" marL="0" indent="0" lvl="0">
                <a:lnSpc>
                  <a:spcPts val="14336"/>
                </a:lnSpc>
                <a:spcBef>
                  <a:spcPct val="0"/>
                </a:spcBef>
              </a:pPr>
              <a:r>
                <a:rPr lang="en-US" sz="11947">
                  <a:solidFill>
                    <a:srgbClr val="000000"/>
                  </a:solidFill>
                  <a:latin typeface="Klein"/>
                  <a:ea typeface="Klein"/>
                  <a:cs typeface="Klein"/>
                  <a:sym typeface="Klein"/>
                </a:rPr>
                <a:t>1098</a:t>
              </a:r>
            </a:p>
          </p:txBody>
        </p:sp>
        <p:sp>
          <p:nvSpPr>
            <p:cNvPr name="TextBox 11" id="11"/>
            <p:cNvSpPr txBox="true"/>
            <p:nvPr/>
          </p:nvSpPr>
          <p:spPr>
            <a:xfrm rot="0">
              <a:off x="0" y="2626284"/>
              <a:ext cx="5817356" cy="613532"/>
            </a:xfrm>
            <a:prstGeom prst="rect">
              <a:avLst/>
            </a:prstGeom>
          </p:spPr>
          <p:txBody>
            <a:bodyPr anchor="t" rtlCol="false" tIns="0" lIns="0" bIns="0" rIns="0">
              <a:spAutoFit/>
            </a:bodyPr>
            <a:lstStyle/>
            <a:p>
              <a:pPr algn="ctr" marL="0" indent="0" lvl="0">
                <a:lnSpc>
                  <a:spcPts val="3556"/>
                </a:lnSpc>
                <a:spcBef>
                  <a:spcPct val="0"/>
                </a:spcBef>
              </a:pPr>
              <a:r>
                <a:rPr lang="en-US" b="true" sz="3092">
                  <a:solidFill>
                    <a:srgbClr val="000000"/>
                  </a:solidFill>
                  <a:latin typeface="Nunito Bold"/>
                  <a:ea typeface="Nunito Bold"/>
                  <a:cs typeface="Nunito Bold"/>
                  <a:sym typeface="Nunito Bold"/>
                </a:rPr>
                <a:t>Nhà cung cấp</a:t>
              </a:r>
            </a:p>
          </p:txBody>
        </p:sp>
      </p:grpSp>
      <p:sp>
        <p:nvSpPr>
          <p:cNvPr name="TextBox 12" id="12"/>
          <p:cNvSpPr txBox="true"/>
          <p:nvPr/>
        </p:nvSpPr>
        <p:spPr>
          <a:xfrm rot="0">
            <a:off x="1570091" y="8008304"/>
            <a:ext cx="4363017"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Vượt mức tối thiểu</a:t>
            </a:r>
          </a:p>
        </p:txBody>
      </p:sp>
      <p:sp>
        <p:nvSpPr>
          <p:cNvPr name="TextBox 13" id="13"/>
          <p:cNvSpPr txBox="true"/>
          <p:nvPr/>
        </p:nvSpPr>
        <p:spPr>
          <a:xfrm rot="0">
            <a:off x="8128339" y="1676904"/>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xem danh sách nhà cung cấp trên odoo</a:t>
            </a:r>
          </a:p>
        </p:txBody>
      </p:sp>
      <p:sp>
        <p:nvSpPr>
          <p:cNvPr name="TextBox 14" id="14"/>
          <p:cNvSpPr txBox="true"/>
          <p:nvPr/>
        </p:nvSpPr>
        <p:spPr>
          <a:xfrm rot="0">
            <a:off x="1570091" y="1618052"/>
            <a:ext cx="4363017" cy="737217"/>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master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300541" y="2859136"/>
            <a:ext cx="9465896" cy="5177744"/>
          </a:xfrm>
          <a:custGeom>
            <a:avLst/>
            <a:gdLst/>
            <a:ahLst/>
            <a:cxnLst/>
            <a:rect r="r" b="b" t="t" l="l"/>
            <a:pathLst>
              <a:path h="5177744" w="9465896">
                <a:moveTo>
                  <a:pt x="0" y="0"/>
                </a:moveTo>
                <a:lnTo>
                  <a:pt x="9465896" y="0"/>
                </a:lnTo>
                <a:lnTo>
                  <a:pt x="9465896" y="5177743"/>
                </a:lnTo>
                <a:lnTo>
                  <a:pt x="0" y="5177743"/>
                </a:lnTo>
                <a:lnTo>
                  <a:pt x="0" y="0"/>
                </a:lnTo>
                <a:close/>
              </a:path>
            </a:pathLst>
          </a:custGeom>
          <a:blipFill>
            <a:blip r:embed="rId2"/>
            <a:stretch>
              <a:fillRect l="0" t="0" r="0" b="0"/>
            </a:stretch>
          </a:blipFill>
        </p:spPr>
      </p:sp>
      <p:grpSp>
        <p:nvGrpSpPr>
          <p:cNvPr name="Group 9" id="9"/>
          <p:cNvGrpSpPr/>
          <p:nvPr/>
        </p:nvGrpSpPr>
        <p:grpSpPr>
          <a:xfrm rot="0">
            <a:off x="1570091" y="4103656"/>
            <a:ext cx="4363017" cy="2429862"/>
            <a:chOff x="0" y="0"/>
            <a:chExt cx="5817356" cy="3239816"/>
          </a:xfrm>
        </p:grpSpPr>
        <p:sp>
          <p:nvSpPr>
            <p:cNvPr name="TextBox 10" id="10"/>
            <p:cNvSpPr txBox="true"/>
            <p:nvPr/>
          </p:nvSpPr>
          <p:spPr>
            <a:xfrm rot="0">
              <a:off x="0" y="0"/>
              <a:ext cx="5817356" cy="2409839"/>
            </a:xfrm>
            <a:prstGeom prst="rect">
              <a:avLst/>
            </a:prstGeom>
          </p:spPr>
          <p:txBody>
            <a:bodyPr anchor="t" rtlCol="false" tIns="0" lIns="0" bIns="0" rIns="0">
              <a:spAutoFit/>
            </a:bodyPr>
            <a:lstStyle/>
            <a:p>
              <a:pPr algn="ctr" marL="0" indent="0" lvl="0">
                <a:lnSpc>
                  <a:spcPts val="14336"/>
                </a:lnSpc>
                <a:spcBef>
                  <a:spcPct val="0"/>
                </a:spcBef>
              </a:pPr>
              <a:r>
                <a:rPr lang="en-US" sz="11947">
                  <a:solidFill>
                    <a:srgbClr val="000000"/>
                  </a:solidFill>
                  <a:latin typeface="Klein"/>
                  <a:ea typeface="Klein"/>
                  <a:cs typeface="Klein"/>
                  <a:sym typeface="Klein"/>
                </a:rPr>
                <a:t>5</a:t>
              </a:r>
            </a:p>
          </p:txBody>
        </p:sp>
        <p:sp>
          <p:nvSpPr>
            <p:cNvPr name="TextBox 11" id="11"/>
            <p:cNvSpPr txBox="true"/>
            <p:nvPr/>
          </p:nvSpPr>
          <p:spPr>
            <a:xfrm rot="0">
              <a:off x="0" y="2626284"/>
              <a:ext cx="5817356" cy="613532"/>
            </a:xfrm>
            <a:prstGeom prst="rect">
              <a:avLst/>
            </a:prstGeom>
          </p:spPr>
          <p:txBody>
            <a:bodyPr anchor="t" rtlCol="false" tIns="0" lIns="0" bIns="0" rIns="0">
              <a:spAutoFit/>
            </a:bodyPr>
            <a:lstStyle/>
            <a:p>
              <a:pPr algn="ctr" marL="0" indent="0" lvl="0">
                <a:lnSpc>
                  <a:spcPts val="3556"/>
                </a:lnSpc>
                <a:spcBef>
                  <a:spcPct val="0"/>
                </a:spcBef>
              </a:pPr>
              <a:r>
                <a:rPr lang="en-US" b="true" sz="3092">
                  <a:solidFill>
                    <a:srgbClr val="000000"/>
                  </a:solidFill>
                  <a:latin typeface="Nunito Bold"/>
                  <a:ea typeface="Nunito Bold"/>
                  <a:cs typeface="Nunito Bold"/>
                  <a:sym typeface="Nunito Bold"/>
                </a:rPr>
                <a:t>Người dùng</a:t>
              </a:r>
            </a:p>
          </p:txBody>
        </p:sp>
      </p:grpSp>
      <p:sp>
        <p:nvSpPr>
          <p:cNvPr name="TextBox 12" id="12"/>
          <p:cNvSpPr txBox="true"/>
          <p:nvPr/>
        </p:nvSpPr>
        <p:spPr>
          <a:xfrm rot="0">
            <a:off x="1570091" y="8008304"/>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
        <p:nvSpPr>
          <p:cNvPr name="TextBox 13" id="13"/>
          <p:cNvSpPr txBox="true"/>
          <p:nvPr/>
        </p:nvSpPr>
        <p:spPr>
          <a:xfrm rot="0">
            <a:off x="8128339" y="1676904"/>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xem danh sách nhà cung cấp trên odoo</a:t>
            </a:r>
          </a:p>
        </p:txBody>
      </p:sp>
      <p:sp>
        <p:nvSpPr>
          <p:cNvPr name="TextBox 14" id="14"/>
          <p:cNvSpPr txBox="true"/>
          <p:nvPr/>
        </p:nvSpPr>
        <p:spPr>
          <a:xfrm rot="0">
            <a:off x="1570091" y="1618052"/>
            <a:ext cx="4363017" cy="737217"/>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master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8"/>
        </a:solidFill>
      </p:bgPr>
    </p:bg>
    <p:spTree>
      <p:nvGrpSpPr>
        <p:cNvPr id="1" name=""/>
        <p:cNvGrpSpPr/>
        <p:nvPr/>
      </p:nvGrpSpPr>
      <p:grpSpPr>
        <a:xfrm>
          <a:off x="0" y="0"/>
          <a:ext cx="0" cy="0"/>
          <a:chOff x="0" y="0"/>
          <a:chExt cx="0" cy="0"/>
        </a:xfrm>
      </p:grpSpPr>
      <p:sp>
        <p:nvSpPr>
          <p:cNvPr name="Freeform 2" id="2"/>
          <p:cNvSpPr/>
          <p:nvPr/>
        </p:nvSpPr>
        <p:spPr>
          <a:xfrm flipH="false" flipV="false" rot="0">
            <a:off x="6959777" y="1626291"/>
            <a:ext cx="1691936" cy="461437"/>
          </a:xfrm>
          <a:custGeom>
            <a:avLst/>
            <a:gdLst/>
            <a:ahLst/>
            <a:cxnLst/>
            <a:rect r="r" b="b" t="t" l="l"/>
            <a:pathLst>
              <a:path h="461437" w="1691936">
                <a:moveTo>
                  <a:pt x="0" y="0"/>
                </a:moveTo>
                <a:lnTo>
                  <a:pt x="1691936" y="0"/>
                </a:lnTo>
                <a:lnTo>
                  <a:pt x="1691936" y="461437"/>
                </a:lnTo>
                <a:lnTo>
                  <a:pt x="0" y="461437"/>
                </a:lnTo>
                <a:lnTo>
                  <a:pt x="0" y="0"/>
                </a:lnTo>
                <a:close/>
              </a:path>
            </a:pathLst>
          </a:custGeom>
          <a:blipFill>
            <a:blip r:embed="rId2">
              <a:extLst>
                <a:ext uri="{96DAC541-7B7A-43D3-8B79-37D633B846F1}">
                  <asvg:svgBlip xmlns:asvg="http://schemas.microsoft.com/office/drawing/2016/SVG/main" r:embed="rId3"/>
                </a:ext>
              </a:extLst>
            </a:blip>
            <a:stretch>
              <a:fillRect l="0" t="0" r="0" b="-936"/>
            </a:stretch>
          </a:blipFill>
        </p:spPr>
      </p:sp>
      <p:sp>
        <p:nvSpPr>
          <p:cNvPr name="TextBox 3" id="3"/>
          <p:cNvSpPr txBox="true"/>
          <p:nvPr/>
        </p:nvSpPr>
        <p:spPr>
          <a:xfrm rot="0">
            <a:off x="1428977" y="1227407"/>
            <a:ext cx="3487584" cy="821182"/>
          </a:xfrm>
          <a:prstGeom prst="rect">
            <a:avLst/>
          </a:prstGeom>
        </p:spPr>
        <p:txBody>
          <a:bodyPr anchor="t" rtlCol="false" tIns="0" lIns="0" bIns="0" rIns="0">
            <a:spAutoFit/>
          </a:bodyPr>
          <a:lstStyle/>
          <a:p>
            <a:pPr algn="l">
              <a:lnSpc>
                <a:spcPts val="6719"/>
              </a:lnSpc>
            </a:pPr>
            <a:r>
              <a:rPr lang="en-US" sz="4800" b="true">
                <a:solidFill>
                  <a:srgbClr val="1C15ED"/>
                </a:solidFill>
                <a:latin typeface="Tomorrow Bold"/>
                <a:ea typeface="Tomorrow Bold"/>
                <a:cs typeface="Tomorrow Bold"/>
                <a:sym typeface="Tomorrow Bold"/>
              </a:rPr>
              <a:t>NỘI DUNG</a:t>
            </a:r>
          </a:p>
        </p:txBody>
      </p:sp>
      <p:sp>
        <p:nvSpPr>
          <p:cNvPr name="Freeform 4" id="4"/>
          <p:cNvSpPr/>
          <p:nvPr/>
        </p:nvSpPr>
        <p:spPr>
          <a:xfrm flipH="false" flipV="false" rot="0">
            <a:off x="1229311" y="4753850"/>
            <a:ext cx="2401708" cy="2401708"/>
          </a:xfrm>
          <a:custGeom>
            <a:avLst/>
            <a:gdLst/>
            <a:ahLst/>
            <a:cxnLst/>
            <a:rect r="r" b="b" t="t" l="l"/>
            <a:pathLst>
              <a:path h="2401708" w="2401708">
                <a:moveTo>
                  <a:pt x="0" y="0"/>
                </a:moveTo>
                <a:lnTo>
                  <a:pt x="2401708" y="0"/>
                </a:lnTo>
                <a:lnTo>
                  <a:pt x="2401708" y="2401708"/>
                </a:lnTo>
                <a:lnTo>
                  <a:pt x="0" y="2401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94582" y="5119122"/>
            <a:ext cx="1671165" cy="1671165"/>
          </a:xfrm>
          <a:custGeom>
            <a:avLst/>
            <a:gdLst/>
            <a:ahLst/>
            <a:cxnLst/>
            <a:rect r="r" b="b" t="t" l="l"/>
            <a:pathLst>
              <a:path h="1671165" w="1671165">
                <a:moveTo>
                  <a:pt x="0" y="0"/>
                </a:moveTo>
                <a:lnTo>
                  <a:pt x="1671165" y="0"/>
                </a:lnTo>
                <a:lnTo>
                  <a:pt x="1671165" y="1671165"/>
                </a:lnTo>
                <a:lnTo>
                  <a:pt x="0" y="1671165"/>
                </a:lnTo>
                <a:lnTo>
                  <a:pt x="0" y="0"/>
                </a:lnTo>
                <a:close/>
              </a:path>
            </a:pathLst>
          </a:custGeom>
          <a:blipFill>
            <a:blip r:embed="rId6"/>
            <a:stretch>
              <a:fillRect l="0" t="0" r="0" b="0"/>
            </a:stretch>
          </a:blipFill>
        </p:spPr>
      </p:sp>
      <p:sp>
        <p:nvSpPr>
          <p:cNvPr name="TextBox 6" id="6"/>
          <p:cNvSpPr txBox="true"/>
          <p:nvPr/>
        </p:nvSpPr>
        <p:spPr>
          <a:xfrm rot="0">
            <a:off x="2030092" y="6061574"/>
            <a:ext cx="800145" cy="306705"/>
          </a:xfrm>
          <a:prstGeom prst="rect">
            <a:avLst/>
          </a:prstGeom>
        </p:spPr>
        <p:txBody>
          <a:bodyPr anchor="t" rtlCol="false" tIns="0" lIns="0" bIns="0" rIns="0">
            <a:spAutoFit/>
          </a:bodyPr>
          <a:lstStyle/>
          <a:p>
            <a:pPr algn="ctr">
              <a:lnSpc>
                <a:spcPts val="2520"/>
              </a:lnSpc>
            </a:pPr>
            <a:r>
              <a:rPr lang="en-US" sz="1800" spc="163">
                <a:solidFill>
                  <a:srgbClr val="1C15ED"/>
                </a:solidFill>
                <a:latin typeface="Lora"/>
                <a:ea typeface="Lora"/>
                <a:cs typeface="Lora"/>
                <a:sym typeface="Lora"/>
              </a:rPr>
              <a:t>PART</a:t>
            </a:r>
          </a:p>
        </p:txBody>
      </p:sp>
      <p:sp>
        <p:nvSpPr>
          <p:cNvPr name="TextBox 7" id="7"/>
          <p:cNvSpPr txBox="true"/>
          <p:nvPr/>
        </p:nvSpPr>
        <p:spPr>
          <a:xfrm rot="0">
            <a:off x="2084409" y="5341236"/>
            <a:ext cx="691512" cy="712445"/>
          </a:xfrm>
          <a:prstGeom prst="rect">
            <a:avLst/>
          </a:prstGeom>
        </p:spPr>
        <p:txBody>
          <a:bodyPr anchor="t" rtlCol="false" tIns="0" lIns="0" bIns="0" rIns="0">
            <a:spAutoFit/>
          </a:bodyPr>
          <a:lstStyle/>
          <a:p>
            <a:pPr algn="ctr">
              <a:lnSpc>
                <a:spcPts val="5878"/>
              </a:lnSpc>
            </a:pPr>
            <a:r>
              <a:rPr lang="en-US" sz="4198" b="true">
                <a:solidFill>
                  <a:srgbClr val="1C15ED"/>
                </a:solidFill>
                <a:latin typeface="Lora Bold"/>
                <a:ea typeface="Lora Bold"/>
                <a:cs typeface="Lora Bold"/>
                <a:sym typeface="Lora Bold"/>
              </a:rPr>
              <a:t>01</a:t>
            </a:r>
          </a:p>
        </p:txBody>
      </p:sp>
      <p:sp>
        <p:nvSpPr>
          <p:cNvPr name="TextBox 8" id="8"/>
          <p:cNvSpPr txBox="true"/>
          <p:nvPr/>
        </p:nvSpPr>
        <p:spPr>
          <a:xfrm rot="0">
            <a:off x="1028700" y="7889671"/>
            <a:ext cx="2802929" cy="547345"/>
          </a:xfrm>
          <a:prstGeom prst="rect">
            <a:avLst/>
          </a:prstGeom>
        </p:spPr>
        <p:txBody>
          <a:bodyPr anchor="t" rtlCol="false" tIns="0" lIns="0" bIns="0" rIns="0">
            <a:spAutoFit/>
          </a:bodyPr>
          <a:lstStyle/>
          <a:p>
            <a:pPr algn="ctr">
              <a:lnSpc>
                <a:spcPts val="4479"/>
              </a:lnSpc>
            </a:pPr>
            <a:r>
              <a:rPr lang="en-US" sz="3199">
                <a:solidFill>
                  <a:srgbClr val="000000"/>
                </a:solidFill>
                <a:latin typeface="Tomorrow"/>
                <a:ea typeface="Tomorrow"/>
                <a:cs typeface="Tomorrow"/>
                <a:sym typeface="Tomorrow"/>
              </a:rPr>
              <a:t>TỔNG QUAN</a:t>
            </a:r>
          </a:p>
        </p:txBody>
      </p:sp>
      <p:sp>
        <p:nvSpPr>
          <p:cNvPr name="TextBox 9" id="9"/>
          <p:cNvSpPr txBox="true"/>
          <p:nvPr/>
        </p:nvSpPr>
        <p:spPr>
          <a:xfrm rot="0">
            <a:off x="1311200" y="8642545"/>
            <a:ext cx="2237930" cy="264135"/>
          </a:xfrm>
          <a:prstGeom prst="rect">
            <a:avLst/>
          </a:prstGeom>
        </p:spPr>
        <p:txBody>
          <a:bodyPr anchor="t" rtlCol="false" tIns="0" lIns="0" bIns="0" rIns="0">
            <a:spAutoFit/>
          </a:bodyPr>
          <a:lstStyle/>
          <a:p>
            <a:pPr algn="ctr">
              <a:lnSpc>
                <a:spcPts val="2238"/>
              </a:lnSpc>
            </a:pPr>
            <a:r>
              <a:rPr lang="en-US" sz="1599">
                <a:solidFill>
                  <a:srgbClr val="000000"/>
                </a:solidFill>
                <a:latin typeface="Lora"/>
                <a:ea typeface="Lora"/>
                <a:cs typeface="Lora"/>
                <a:sym typeface="Lora"/>
              </a:rPr>
              <a:t>Annual Work Overview</a:t>
            </a:r>
          </a:p>
        </p:txBody>
      </p:sp>
      <p:grpSp>
        <p:nvGrpSpPr>
          <p:cNvPr name="Group 10" id="10"/>
          <p:cNvGrpSpPr/>
          <p:nvPr/>
        </p:nvGrpSpPr>
        <p:grpSpPr>
          <a:xfrm rot="0">
            <a:off x="2290347" y="7565712"/>
            <a:ext cx="279635" cy="19050"/>
            <a:chOff x="0" y="0"/>
            <a:chExt cx="372847" cy="25400"/>
          </a:xfrm>
        </p:grpSpPr>
        <p:sp>
          <p:nvSpPr>
            <p:cNvPr name="Freeform 11" id="11"/>
            <p:cNvSpPr/>
            <p:nvPr/>
          </p:nvSpPr>
          <p:spPr>
            <a:xfrm flipH="false" flipV="false" rot="0">
              <a:off x="12700" y="0"/>
              <a:ext cx="347472" cy="25400"/>
            </a:xfrm>
            <a:custGeom>
              <a:avLst/>
              <a:gdLst/>
              <a:ahLst/>
              <a:cxnLst/>
              <a:rect r="r" b="b" t="t" l="l"/>
              <a:pathLst>
                <a:path h="25400" w="347472">
                  <a:moveTo>
                    <a:pt x="0" y="0"/>
                  </a:moveTo>
                  <a:lnTo>
                    <a:pt x="347472" y="0"/>
                  </a:lnTo>
                  <a:lnTo>
                    <a:pt x="347472" y="25400"/>
                  </a:lnTo>
                  <a:lnTo>
                    <a:pt x="0" y="25400"/>
                  </a:lnTo>
                  <a:close/>
                </a:path>
              </a:pathLst>
            </a:custGeom>
            <a:solidFill>
              <a:srgbClr val="1C15ED"/>
            </a:solidFill>
          </p:spPr>
        </p:sp>
      </p:grpSp>
      <p:sp>
        <p:nvSpPr>
          <p:cNvPr name="Freeform 12" id="12"/>
          <p:cNvSpPr/>
          <p:nvPr/>
        </p:nvSpPr>
        <p:spPr>
          <a:xfrm flipH="false" flipV="false" rot="0">
            <a:off x="4551290" y="4050384"/>
            <a:ext cx="2401708" cy="2401708"/>
          </a:xfrm>
          <a:custGeom>
            <a:avLst/>
            <a:gdLst/>
            <a:ahLst/>
            <a:cxnLst/>
            <a:rect r="r" b="b" t="t" l="l"/>
            <a:pathLst>
              <a:path h="2401708" w="2401708">
                <a:moveTo>
                  <a:pt x="0" y="0"/>
                </a:moveTo>
                <a:lnTo>
                  <a:pt x="2401708" y="0"/>
                </a:lnTo>
                <a:lnTo>
                  <a:pt x="2401708" y="2401708"/>
                </a:lnTo>
                <a:lnTo>
                  <a:pt x="0" y="2401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916561" y="4415655"/>
            <a:ext cx="1671165" cy="1671165"/>
          </a:xfrm>
          <a:custGeom>
            <a:avLst/>
            <a:gdLst/>
            <a:ahLst/>
            <a:cxnLst/>
            <a:rect r="r" b="b" t="t" l="l"/>
            <a:pathLst>
              <a:path h="1671165" w="1671165">
                <a:moveTo>
                  <a:pt x="0" y="0"/>
                </a:moveTo>
                <a:lnTo>
                  <a:pt x="1671165" y="0"/>
                </a:lnTo>
                <a:lnTo>
                  <a:pt x="1671165" y="1671165"/>
                </a:lnTo>
                <a:lnTo>
                  <a:pt x="0" y="1671165"/>
                </a:lnTo>
                <a:lnTo>
                  <a:pt x="0" y="0"/>
                </a:lnTo>
                <a:close/>
              </a:path>
            </a:pathLst>
          </a:custGeom>
          <a:blipFill>
            <a:blip r:embed="rId6"/>
            <a:stretch>
              <a:fillRect l="0" t="0" r="0" b="0"/>
            </a:stretch>
          </a:blipFill>
        </p:spPr>
      </p:sp>
      <p:sp>
        <p:nvSpPr>
          <p:cNvPr name="TextBox 14" id="14"/>
          <p:cNvSpPr txBox="true"/>
          <p:nvPr/>
        </p:nvSpPr>
        <p:spPr>
          <a:xfrm rot="0">
            <a:off x="5352071" y="5358108"/>
            <a:ext cx="800145" cy="306705"/>
          </a:xfrm>
          <a:prstGeom prst="rect">
            <a:avLst/>
          </a:prstGeom>
        </p:spPr>
        <p:txBody>
          <a:bodyPr anchor="t" rtlCol="false" tIns="0" lIns="0" bIns="0" rIns="0">
            <a:spAutoFit/>
          </a:bodyPr>
          <a:lstStyle/>
          <a:p>
            <a:pPr algn="ctr">
              <a:lnSpc>
                <a:spcPts val="2520"/>
              </a:lnSpc>
            </a:pPr>
            <a:r>
              <a:rPr lang="en-US" sz="1800" spc="163">
                <a:solidFill>
                  <a:srgbClr val="1C15ED"/>
                </a:solidFill>
                <a:latin typeface="Lora"/>
                <a:ea typeface="Lora"/>
                <a:cs typeface="Lora"/>
                <a:sym typeface="Lora"/>
              </a:rPr>
              <a:t>PART</a:t>
            </a:r>
          </a:p>
        </p:txBody>
      </p:sp>
      <p:sp>
        <p:nvSpPr>
          <p:cNvPr name="TextBox 15" id="15"/>
          <p:cNvSpPr txBox="true"/>
          <p:nvPr/>
        </p:nvSpPr>
        <p:spPr>
          <a:xfrm rot="0">
            <a:off x="5317420" y="4637770"/>
            <a:ext cx="869448" cy="712445"/>
          </a:xfrm>
          <a:prstGeom prst="rect">
            <a:avLst/>
          </a:prstGeom>
        </p:spPr>
        <p:txBody>
          <a:bodyPr anchor="t" rtlCol="false" tIns="0" lIns="0" bIns="0" rIns="0">
            <a:spAutoFit/>
          </a:bodyPr>
          <a:lstStyle/>
          <a:p>
            <a:pPr algn="ctr">
              <a:lnSpc>
                <a:spcPts val="5878"/>
              </a:lnSpc>
            </a:pPr>
            <a:r>
              <a:rPr lang="en-US" sz="4198" b="true">
                <a:solidFill>
                  <a:srgbClr val="1C15ED"/>
                </a:solidFill>
                <a:latin typeface="Lora Bold"/>
                <a:ea typeface="Lora Bold"/>
                <a:cs typeface="Lora Bold"/>
                <a:sym typeface="Lora Bold"/>
              </a:rPr>
              <a:t>02</a:t>
            </a:r>
          </a:p>
        </p:txBody>
      </p:sp>
      <p:sp>
        <p:nvSpPr>
          <p:cNvPr name="TextBox 16" id="16"/>
          <p:cNvSpPr txBox="true"/>
          <p:nvPr/>
        </p:nvSpPr>
        <p:spPr>
          <a:xfrm rot="0">
            <a:off x="4237639" y="7171978"/>
            <a:ext cx="3029010" cy="547298"/>
          </a:xfrm>
          <a:prstGeom prst="rect">
            <a:avLst/>
          </a:prstGeom>
        </p:spPr>
        <p:txBody>
          <a:bodyPr anchor="t" rtlCol="false" tIns="0" lIns="0" bIns="0" rIns="0">
            <a:spAutoFit/>
          </a:bodyPr>
          <a:lstStyle/>
          <a:p>
            <a:pPr algn="ctr">
              <a:lnSpc>
                <a:spcPts val="4479"/>
              </a:lnSpc>
            </a:pPr>
            <a:r>
              <a:rPr lang="en-US" sz="3199">
                <a:solidFill>
                  <a:srgbClr val="000000"/>
                </a:solidFill>
                <a:latin typeface="Tomorrow"/>
                <a:ea typeface="Tomorrow"/>
                <a:cs typeface="Tomorrow"/>
                <a:sym typeface="Tomorrow"/>
              </a:rPr>
              <a:t>MASTER DATA</a:t>
            </a:r>
          </a:p>
        </p:txBody>
      </p:sp>
      <p:sp>
        <p:nvSpPr>
          <p:cNvPr name="TextBox 17" id="17"/>
          <p:cNvSpPr txBox="true"/>
          <p:nvPr/>
        </p:nvSpPr>
        <p:spPr>
          <a:xfrm rot="0">
            <a:off x="4552133" y="7939078"/>
            <a:ext cx="2400022" cy="264135"/>
          </a:xfrm>
          <a:prstGeom prst="rect">
            <a:avLst/>
          </a:prstGeom>
        </p:spPr>
        <p:txBody>
          <a:bodyPr anchor="t" rtlCol="false" tIns="0" lIns="0" bIns="0" rIns="0">
            <a:spAutoFit/>
          </a:bodyPr>
          <a:lstStyle/>
          <a:p>
            <a:pPr algn="ctr">
              <a:lnSpc>
                <a:spcPts val="2238"/>
              </a:lnSpc>
            </a:pPr>
            <a:r>
              <a:rPr lang="en-US" sz="1599">
                <a:solidFill>
                  <a:srgbClr val="000000"/>
                </a:solidFill>
                <a:latin typeface="Lora"/>
                <a:ea typeface="Lora"/>
                <a:cs typeface="Lora"/>
                <a:sym typeface="Lora"/>
              </a:rPr>
              <a:t>Work Results</a:t>
            </a:r>
          </a:p>
        </p:txBody>
      </p:sp>
      <p:grpSp>
        <p:nvGrpSpPr>
          <p:cNvPr name="Group 18" id="18"/>
          <p:cNvGrpSpPr/>
          <p:nvPr/>
        </p:nvGrpSpPr>
        <p:grpSpPr>
          <a:xfrm rot="0">
            <a:off x="5612326" y="6862246"/>
            <a:ext cx="279635" cy="19050"/>
            <a:chOff x="0" y="0"/>
            <a:chExt cx="372847" cy="25400"/>
          </a:xfrm>
        </p:grpSpPr>
        <p:sp>
          <p:nvSpPr>
            <p:cNvPr name="Freeform 19" id="19"/>
            <p:cNvSpPr/>
            <p:nvPr/>
          </p:nvSpPr>
          <p:spPr>
            <a:xfrm flipH="false" flipV="false" rot="0">
              <a:off x="12700" y="0"/>
              <a:ext cx="347472" cy="25400"/>
            </a:xfrm>
            <a:custGeom>
              <a:avLst/>
              <a:gdLst/>
              <a:ahLst/>
              <a:cxnLst/>
              <a:rect r="r" b="b" t="t" l="l"/>
              <a:pathLst>
                <a:path h="25400" w="347472">
                  <a:moveTo>
                    <a:pt x="0" y="0"/>
                  </a:moveTo>
                  <a:lnTo>
                    <a:pt x="347472" y="0"/>
                  </a:lnTo>
                  <a:lnTo>
                    <a:pt x="347472" y="25400"/>
                  </a:lnTo>
                  <a:lnTo>
                    <a:pt x="0" y="25400"/>
                  </a:lnTo>
                  <a:close/>
                </a:path>
              </a:pathLst>
            </a:custGeom>
            <a:solidFill>
              <a:srgbClr val="1C15ED"/>
            </a:solidFill>
          </p:spPr>
        </p:sp>
      </p:grpSp>
      <p:sp>
        <p:nvSpPr>
          <p:cNvPr name="Freeform 20" id="20"/>
          <p:cNvSpPr/>
          <p:nvPr/>
        </p:nvSpPr>
        <p:spPr>
          <a:xfrm flipH="false" flipV="false" rot="0">
            <a:off x="7889157" y="3326135"/>
            <a:ext cx="2401708" cy="2401708"/>
          </a:xfrm>
          <a:custGeom>
            <a:avLst/>
            <a:gdLst/>
            <a:ahLst/>
            <a:cxnLst/>
            <a:rect r="r" b="b" t="t" l="l"/>
            <a:pathLst>
              <a:path h="2401708" w="2401708">
                <a:moveTo>
                  <a:pt x="0" y="0"/>
                </a:moveTo>
                <a:lnTo>
                  <a:pt x="2401708" y="0"/>
                </a:lnTo>
                <a:lnTo>
                  <a:pt x="2401708" y="2401708"/>
                </a:lnTo>
                <a:lnTo>
                  <a:pt x="0" y="2401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8254429" y="3691406"/>
            <a:ext cx="1671165" cy="1671165"/>
          </a:xfrm>
          <a:custGeom>
            <a:avLst/>
            <a:gdLst/>
            <a:ahLst/>
            <a:cxnLst/>
            <a:rect r="r" b="b" t="t" l="l"/>
            <a:pathLst>
              <a:path h="1671165" w="1671165">
                <a:moveTo>
                  <a:pt x="0" y="0"/>
                </a:moveTo>
                <a:lnTo>
                  <a:pt x="1671165" y="0"/>
                </a:lnTo>
                <a:lnTo>
                  <a:pt x="1671165" y="1671165"/>
                </a:lnTo>
                <a:lnTo>
                  <a:pt x="0" y="1671165"/>
                </a:lnTo>
                <a:lnTo>
                  <a:pt x="0" y="0"/>
                </a:lnTo>
                <a:close/>
              </a:path>
            </a:pathLst>
          </a:custGeom>
          <a:blipFill>
            <a:blip r:embed="rId6"/>
            <a:stretch>
              <a:fillRect l="0" t="0" r="0" b="0"/>
            </a:stretch>
          </a:blipFill>
        </p:spPr>
      </p:sp>
      <p:sp>
        <p:nvSpPr>
          <p:cNvPr name="TextBox 22" id="22"/>
          <p:cNvSpPr txBox="true"/>
          <p:nvPr/>
        </p:nvSpPr>
        <p:spPr>
          <a:xfrm rot="0">
            <a:off x="8689939" y="4633859"/>
            <a:ext cx="800145" cy="306705"/>
          </a:xfrm>
          <a:prstGeom prst="rect">
            <a:avLst/>
          </a:prstGeom>
        </p:spPr>
        <p:txBody>
          <a:bodyPr anchor="t" rtlCol="false" tIns="0" lIns="0" bIns="0" rIns="0">
            <a:spAutoFit/>
          </a:bodyPr>
          <a:lstStyle/>
          <a:p>
            <a:pPr algn="ctr">
              <a:lnSpc>
                <a:spcPts val="2520"/>
              </a:lnSpc>
            </a:pPr>
            <a:r>
              <a:rPr lang="en-US" sz="1800" spc="163">
                <a:solidFill>
                  <a:srgbClr val="1C15ED"/>
                </a:solidFill>
                <a:latin typeface="Lora"/>
                <a:ea typeface="Lora"/>
                <a:cs typeface="Lora"/>
                <a:sym typeface="Lora"/>
              </a:rPr>
              <a:t>PART</a:t>
            </a:r>
          </a:p>
        </p:txBody>
      </p:sp>
      <p:sp>
        <p:nvSpPr>
          <p:cNvPr name="TextBox 23" id="23"/>
          <p:cNvSpPr txBox="true"/>
          <p:nvPr/>
        </p:nvSpPr>
        <p:spPr>
          <a:xfrm rot="0">
            <a:off x="8732685" y="3913521"/>
            <a:ext cx="714653" cy="712445"/>
          </a:xfrm>
          <a:prstGeom prst="rect">
            <a:avLst/>
          </a:prstGeom>
        </p:spPr>
        <p:txBody>
          <a:bodyPr anchor="t" rtlCol="false" tIns="0" lIns="0" bIns="0" rIns="0">
            <a:spAutoFit/>
          </a:bodyPr>
          <a:lstStyle/>
          <a:p>
            <a:pPr algn="ctr">
              <a:lnSpc>
                <a:spcPts val="5878"/>
              </a:lnSpc>
            </a:pPr>
            <a:r>
              <a:rPr lang="en-US" sz="4198" b="true">
                <a:solidFill>
                  <a:srgbClr val="1C15ED"/>
                </a:solidFill>
                <a:latin typeface="Lora Bold"/>
                <a:ea typeface="Lora Bold"/>
                <a:cs typeface="Lora Bold"/>
                <a:sym typeface="Lora Bold"/>
              </a:rPr>
              <a:t>03</a:t>
            </a:r>
          </a:p>
        </p:txBody>
      </p:sp>
      <p:sp>
        <p:nvSpPr>
          <p:cNvPr name="TextBox 24" id="24"/>
          <p:cNvSpPr txBox="true"/>
          <p:nvPr/>
        </p:nvSpPr>
        <p:spPr>
          <a:xfrm rot="0">
            <a:off x="7224102" y="6390864"/>
            <a:ext cx="3731818" cy="547298"/>
          </a:xfrm>
          <a:prstGeom prst="rect">
            <a:avLst/>
          </a:prstGeom>
        </p:spPr>
        <p:txBody>
          <a:bodyPr anchor="t" rtlCol="false" tIns="0" lIns="0" bIns="0" rIns="0">
            <a:spAutoFit/>
          </a:bodyPr>
          <a:lstStyle/>
          <a:p>
            <a:pPr algn="ctr">
              <a:lnSpc>
                <a:spcPts val="4479"/>
              </a:lnSpc>
            </a:pPr>
            <a:r>
              <a:rPr lang="en-US" sz="3199">
                <a:solidFill>
                  <a:srgbClr val="000000"/>
                </a:solidFill>
                <a:latin typeface="Tomorrow"/>
                <a:ea typeface="Tomorrow"/>
                <a:cs typeface="Tomorrow"/>
                <a:sym typeface="Tomorrow"/>
              </a:rPr>
              <a:t>OPERATION</a:t>
            </a:r>
          </a:p>
        </p:txBody>
      </p:sp>
      <p:sp>
        <p:nvSpPr>
          <p:cNvPr name="TextBox 25" id="25"/>
          <p:cNvSpPr txBox="true"/>
          <p:nvPr/>
        </p:nvSpPr>
        <p:spPr>
          <a:xfrm rot="0">
            <a:off x="7792672" y="7214830"/>
            <a:ext cx="2594678" cy="264135"/>
          </a:xfrm>
          <a:prstGeom prst="rect">
            <a:avLst/>
          </a:prstGeom>
        </p:spPr>
        <p:txBody>
          <a:bodyPr anchor="t" rtlCol="false" tIns="0" lIns="0" bIns="0" rIns="0">
            <a:spAutoFit/>
          </a:bodyPr>
          <a:lstStyle/>
          <a:p>
            <a:pPr algn="ctr">
              <a:lnSpc>
                <a:spcPts val="2238"/>
              </a:lnSpc>
            </a:pPr>
            <a:r>
              <a:rPr lang="en-US" sz="1599">
                <a:solidFill>
                  <a:srgbClr val="000000"/>
                </a:solidFill>
                <a:latin typeface="Lora"/>
                <a:ea typeface="Lora"/>
                <a:cs typeface="Lora"/>
                <a:sym typeface="Lora"/>
              </a:rPr>
              <a:t>Work Data Analysis</a:t>
            </a:r>
          </a:p>
        </p:txBody>
      </p:sp>
      <p:grpSp>
        <p:nvGrpSpPr>
          <p:cNvPr name="Group 26" id="26"/>
          <p:cNvGrpSpPr/>
          <p:nvPr/>
        </p:nvGrpSpPr>
        <p:grpSpPr>
          <a:xfrm rot="0">
            <a:off x="8950194" y="6137997"/>
            <a:ext cx="279635" cy="19050"/>
            <a:chOff x="0" y="0"/>
            <a:chExt cx="372847" cy="25400"/>
          </a:xfrm>
        </p:grpSpPr>
        <p:sp>
          <p:nvSpPr>
            <p:cNvPr name="Freeform 27" id="27"/>
            <p:cNvSpPr/>
            <p:nvPr/>
          </p:nvSpPr>
          <p:spPr>
            <a:xfrm flipH="false" flipV="false" rot="0">
              <a:off x="12700" y="0"/>
              <a:ext cx="347472" cy="25400"/>
            </a:xfrm>
            <a:custGeom>
              <a:avLst/>
              <a:gdLst/>
              <a:ahLst/>
              <a:cxnLst/>
              <a:rect r="r" b="b" t="t" l="l"/>
              <a:pathLst>
                <a:path h="25400" w="347472">
                  <a:moveTo>
                    <a:pt x="0" y="0"/>
                  </a:moveTo>
                  <a:lnTo>
                    <a:pt x="347472" y="0"/>
                  </a:lnTo>
                  <a:lnTo>
                    <a:pt x="347472" y="25400"/>
                  </a:lnTo>
                  <a:lnTo>
                    <a:pt x="0" y="25400"/>
                  </a:lnTo>
                  <a:close/>
                </a:path>
              </a:pathLst>
            </a:custGeom>
            <a:solidFill>
              <a:srgbClr val="1C15ED"/>
            </a:solidFill>
          </p:spPr>
        </p:sp>
      </p:grpSp>
      <p:sp>
        <p:nvSpPr>
          <p:cNvPr name="Freeform 28" id="28"/>
          <p:cNvSpPr/>
          <p:nvPr/>
        </p:nvSpPr>
        <p:spPr>
          <a:xfrm flipH="false" flipV="false" rot="0">
            <a:off x="11249885" y="4050384"/>
            <a:ext cx="2401708" cy="2401708"/>
          </a:xfrm>
          <a:custGeom>
            <a:avLst/>
            <a:gdLst/>
            <a:ahLst/>
            <a:cxnLst/>
            <a:rect r="r" b="b" t="t" l="l"/>
            <a:pathLst>
              <a:path h="2401708" w="2401708">
                <a:moveTo>
                  <a:pt x="0" y="0"/>
                </a:moveTo>
                <a:lnTo>
                  <a:pt x="2401708" y="0"/>
                </a:lnTo>
                <a:lnTo>
                  <a:pt x="2401708" y="2401708"/>
                </a:lnTo>
                <a:lnTo>
                  <a:pt x="0" y="2401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1615157" y="4415655"/>
            <a:ext cx="1671165" cy="1671165"/>
          </a:xfrm>
          <a:custGeom>
            <a:avLst/>
            <a:gdLst/>
            <a:ahLst/>
            <a:cxnLst/>
            <a:rect r="r" b="b" t="t" l="l"/>
            <a:pathLst>
              <a:path h="1671165" w="1671165">
                <a:moveTo>
                  <a:pt x="0" y="0"/>
                </a:moveTo>
                <a:lnTo>
                  <a:pt x="1671165" y="0"/>
                </a:lnTo>
                <a:lnTo>
                  <a:pt x="1671165" y="1671165"/>
                </a:lnTo>
                <a:lnTo>
                  <a:pt x="0" y="1671165"/>
                </a:lnTo>
                <a:lnTo>
                  <a:pt x="0" y="0"/>
                </a:lnTo>
                <a:close/>
              </a:path>
            </a:pathLst>
          </a:custGeom>
          <a:blipFill>
            <a:blip r:embed="rId6"/>
            <a:stretch>
              <a:fillRect l="0" t="0" r="0" b="0"/>
            </a:stretch>
          </a:blipFill>
        </p:spPr>
      </p:sp>
      <p:sp>
        <p:nvSpPr>
          <p:cNvPr name="TextBox 30" id="30"/>
          <p:cNvSpPr txBox="true"/>
          <p:nvPr/>
        </p:nvSpPr>
        <p:spPr>
          <a:xfrm rot="0">
            <a:off x="12050667" y="5358108"/>
            <a:ext cx="800145" cy="306705"/>
          </a:xfrm>
          <a:prstGeom prst="rect">
            <a:avLst/>
          </a:prstGeom>
        </p:spPr>
        <p:txBody>
          <a:bodyPr anchor="t" rtlCol="false" tIns="0" lIns="0" bIns="0" rIns="0">
            <a:spAutoFit/>
          </a:bodyPr>
          <a:lstStyle/>
          <a:p>
            <a:pPr algn="ctr">
              <a:lnSpc>
                <a:spcPts val="2520"/>
              </a:lnSpc>
            </a:pPr>
            <a:r>
              <a:rPr lang="en-US" sz="1800" spc="163">
                <a:solidFill>
                  <a:srgbClr val="1C15ED"/>
                </a:solidFill>
                <a:latin typeface="Lora"/>
                <a:ea typeface="Lora"/>
                <a:cs typeface="Lora"/>
                <a:sym typeface="Lora"/>
              </a:rPr>
              <a:t>PART</a:t>
            </a:r>
          </a:p>
        </p:txBody>
      </p:sp>
      <p:sp>
        <p:nvSpPr>
          <p:cNvPr name="TextBox 31" id="31"/>
          <p:cNvSpPr txBox="true"/>
          <p:nvPr/>
        </p:nvSpPr>
        <p:spPr>
          <a:xfrm rot="0">
            <a:off x="12018323" y="4637770"/>
            <a:ext cx="864832" cy="712445"/>
          </a:xfrm>
          <a:prstGeom prst="rect">
            <a:avLst/>
          </a:prstGeom>
        </p:spPr>
        <p:txBody>
          <a:bodyPr anchor="t" rtlCol="false" tIns="0" lIns="0" bIns="0" rIns="0">
            <a:spAutoFit/>
          </a:bodyPr>
          <a:lstStyle/>
          <a:p>
            <a:pPr algn="ctr">
              <a:lnSpc>
                <a:spcPts val="5878"/>
              </a:lnSpc>
            </a:pPr>
            <a:r>
              <a:rPr lang="en-US" sz="4198" b="true">
                <a:solidFill>
                  <a:srgbClr val="1C15ED"/>
                </a:solidFill>
                <a:latin typeface="Lora Bold"/>
                <a:ea typeface="Lora Bold"/>
                <a:cs typeface="Lora Bold"/>
                <a:sym typeface="Lora Bold"/>
              </a:rPr>
              <a:t>04</a:t>
            </a:r>
          </a:p>
        </p:txBody>
      </p:sp>
      <p:sp>
        <p:nvSpPr>
          <p:cNvPr name="TextBox 32" id="32"/>
          <p:cNvSpPr txBox="true"/>
          <p:nvPr/>
        </p:nvSpPr>
        <p:spPr>
          <a:xfrm rot="0">
            <a:off x="11041006" y="7186204"/>
            <a:ext cx="2819466" cy="547298"/>
          </a:xfrm>
          <a:prstGeom prst="rect">
            <a:avLst/>
          </a:prstGeom>
        </p:spPr>
        <p:txBody>
          <a:bodyPr anchor="t" rtlCol="false" tIns="0" lIns="0" bIns="0" rIns="0">
            <a:spAutoFit/>
          </a:bodyPr>
          <a:lstStyle/>
          <a:p>
            <a:pPr algn="ctr">
              <a:lnSpc>
                <a:spcPts val="4479"/>
              </a:lnSpc>
            </a:pPr>
            <a:r>
              <a:rPr lang="en-US" sz="3199">
                <a:solidFill>
                  <a:srgbClr val="000000"/>
                </a:solidFill>
                <a:latin typeface="Tomorrow"/>
                <a:ea typeface="Tomorrow"/>
                <a:cs typeface="Tomorrow"/>
                <a:sym typeface="Tomorrow"/>
              </a:rPr>
              <a:t>MỞ RỘNG</a:t>
            </a:r>
          </a:p>
        </p:txBody>
      </p:sp>
      <p:sp>
        <p:nvSpPr>
          <p:cNvPr name="TextBox 33" id="33"/>
          <p:cNvSpPr txBox="true"/>
          <p:nvPr/>
        </p:nvSpPr>
        <p:spPr>
          <a:xfrm rot="0">
            <a:off x="11404476" y="7939078"/>
            <a:ext cx="2092526" cy="264135"/>
          </a:xfrm>
          <a:prstGeom prst="rect">
            <a:avLst/>
          </a:prstGeom>
        </p:spPr>
        <p:txBody>
          <a:bodyPr anchor="t" rtlCol="false" tIns="0" lIns="0" bIns="0" rIns="0">
            <a:spAutoFit/>
          </a:bodyPr>
          <a:lstStyle/>
          <a:p>
            <a:pPr algn="ctr">
              <a:lnSpc>
                <a:spcPts val="2238"/>
              </a:lnSpc>
            </a:pPr>
            <a:r>
              <a:rPr lang="en-US" sz="1599">
                <a:solidFill>
                  <a:srgbClr val="000000"/>
                </a:solidFill>
                <a:latin typeface="Lora"/>
                <a:ea typeface="Lora"/>
                <a:cs typeface="Lora"/>
                <a:sym typeface="Lora"/>
              </a:rPr>
              <a:t>Work Review</a:t>
            </a:r>
          </a:p>
        </p:txBody>
      </p:sp>
      <p:grpSp>
        <p:nvGrpSpPr>
          <p:cNvPr name="Group 34" id="34"/>
          <p:cNvGrpSpPr/>
          <p:nvPr/>
        </p:nvGrpSpPr>
        <p:grpSpPr>
          <a:xfrm rot="0">
            <a:off x="12310922" y="6862246"/>
            <a:ext cx="279635" cy="19050"/>
            <a:chOff x="0" y="0"/>
            <a:chExt cx="372847" cy="25400"/>
          </a:xfrm>
        </p:grpSpPr>
        <p:sp>
          <p:nvSpPr>
            <p:cNvPr name="Freeform 35" id="35"/>
            <p:cNvSpPr/>
            <p:nvPr/>
          </p:nvSpPr>
          <p:spPr>
            <a:xfrm flipH="false" flipV="false" rot="0">
              <a:off x="12700" y="0"/>
              <a:ext cx="347472" cy="25400"/>
            </a:xfrm>
            <a:custGeom>
              <a:avLst/>
              <a:gdLst/>
              <a:ahLst/>
              <a:cxnLst/>
              <a:rect r="r" b="b" t="t" l="l"/>
              <a:pathLst>
                <a:path h="25400" w="347472">
                  <a:moveTo>
                    <a:pt x="0" y="0"/>
                  </a:moveTo>
                  <a:lnTo>
                    <a:pt x="347472" y="0"/>
                  </a:lnTo>
                  <a:lnTo>
                    <a:pt x="347472" y="25400"/>
                  </a:lnTo>
                  <a:lnTo>
                    <a:pt x="0" y="25400"/>
                  </a:lnTo>
                  <a:close/>
                </a:path>
              </a:pathLst>
            </a:custGeom>
            <a:solidFill>
              <a:srgbClr val="1C15ED"/>
            </a:solidFill>
          </p:spPr>
        </p:sp>
      </p:grpSp>
      <p:sp>
        <p:nvSpPr>
          <p:cNvPr name="Freeform 36" id="36"/>
          <p:cNvSpPr/>
          <p:nvPr/>
        </p:nvSpPr>
        <p:spPr>
          <a:xfrm flipH="false" flipV="false" rot="0">
            <a:off x="14625853" y="4753850"/>
            <a:ext cx="2401708" cy="2401708"/>
          </a:xfrm>
          <a:custGeom>
            <a:avLst/>
            <a:gdLst/>
            <a:ahLst/>
            <a:cxnLst/>
            <a:rect r="r" b="b" t="t" l="l"/>
            <a:pathLst>
              <a:path h="2401708" w="2401708">
                <a:moveTo>
                  <a:pt x="0" y="0"/>
                </a:moveTo>
                <a:lnTo>
                  <a:pt x="2401708" y="0"/>
                </a:lnTo>
                <a:lnTo>
                  <a:pt x="2401708" y="2401708"/>
                </a:lnTo>
                <a:lnTo>
                  <a:pt x="0" y="2401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14991124" y="5119122"/>
            <a:ext cx="1671165" cy="1671165"/>
          </a:xfrm>
          <a:custGeom>
            <a:avLst/>
            <a:gdLst/>
            <a:ahLst/>
            <a:cxnLst/>
            <a:rect r="r" b="b" t="t" l="l"/>
            <a:pathLst>
              <a:path h="1671165" w="1671165">
                <a:moveTo>
                  <a:pt x="0" y="0"/>
                </a:moveTo>
                <a:lnTo>
                  <a:pt x="1671165" y="0"/>
                </a:lnTo>
                <a:lnTo>
                  <a:pt x="1671165" y="1671165"/>
                </a:lnTo>
                <a:lnTo>
                  <a:pt x="0" y="1671165"/>
                </a:lnTo>
                <a:lnTo>
                  <a:pt x="0" y="0"/>
                </a:lnTo>
                <a:close/>
              </a:path>
            </a:pathLst>
          </a:custGeom>
          <a:blipFill>
            <a:blip r:embed="rId6"/>
            <a:stretch>
              <a:fillRect l="0" t="0" r="0" b="0"/>
            </a:stretch>
          </a:blipFill>
        </p:spPr>
      </p:sp>
      <p:sp>
        <p:nvSpPr>
          <p:cNvPr name="TextBox 38" id="38"/>
          <p:cNvSpPr txBox="true"/>
          <p:nvPr/>
        </p:nvSpPr>
        <p:spPr>
          <a:xfrm rot="0">
            <a:off x="15426635" y="6061574"/>
            <a:ext cx="800145" cy="306705"/>
          </a:xfrm>
          <a:prstGeom prst="rect">
            <a:avLst/>
          </a:prstGeom>
        </p:spPr>
        <p:txBody>
          <a:bodyPr anchor="t" rtlCol="false" tIns="0" lIns="0" bIns="0" rIns="0">
            <a:spAutoFit/>
          </a:bodyPr>
          <a:lstStyle/>
          <a:p>
            <a:pPr algn="ctr">
              <a:lnSpc>
                <a:spcPts val="2520"/>
              </a:lnSpc>
            </a:pPr>
            <a:r>
              <a:rPr lang="en-US" sz="1800" spc="163">
                <a:solidFill>
                  <a:srgbClr val="1C15ED"/>
                </a:solidFill>
                <a:latin typeface="Lora"/>
                <a:ea typeface="Lora"/>
                <a:cs typeface="Lora"/>
                <a:sym typeface="Lora"/>
              </a:rPr>
              <a:t>PART</a:t>
            </a:r>
          </a:p>
        </p:txBody>
      </p:sp>
      <p:sp>
        <p:nvSpPr>
          <p:cNvPr name="TextBox 39" id="39"/>
          <p:cNvSpPr txBox="true"/>
          <p:nvPr/>
        </p:nvSpPr>
        <p:spPr>
          <a:xfrm rot="0">
            <a:off x="15380030" y="5341236"/>
            <a:ext cx="893354" cy="712445"/>
          </a:xfrm>
          <a:prstGeom prst="rect">
            <a:avLst/>
          </a:prstGeom>
        </p:spPr>
        <p:txBody>
          <a:bodyPr anchor="t" rtlCol="false" tIns="0" lIns="0" bIns="0" rIns="0">
            <a:spAutoFit/>
          </a:bodyPr>
          <a:lstStyle/>
          <a:p>
            <a:pPr algn="ctr">
              <a:lnSpc>
                <a:spcPts val="5878"/>
              </a:lnSpc>
            </a:pPr>
            <a:r>
              <a:rPr lang="en-US" sz="4198" b="true">
                <a:solidFill>
                  <a:srgbClr val="1C15ED"/>
                </a:solidFill>
                <a:latin typeface="Lora Bold"/>
                <a:ea typeface="Lora Bold"/>
                <a:cs typeface="Lora Bold"/>
                <a:sym typeface="Lora Bold"/>
              </a:rPr>
              <a:t>05</a:t>
            </a:r>
          </a:p>
        </p:txBody>
      </p:sp>
      <p:sp>
        <p:nvSpPr>
          <p:cNvPr name="TextBox 40" id="40"/>
          <p:cNvSpPr txBox="true"/>
          <p:nvPr/>
        </p:nvSpPr>
        <p:spPr>
          <a:xfrm rot="0">
            <a:off x="14394114" y="7889671"/>
            <a:ext cx="2865186" cy="547298"/>
          </a:xfrm>
          <a:prstGeom prst="rect">
            <a:avLst/>
          </a:prstGeom>
        </p:spPr>
        <p:txBody>
          <a:bodyPr anchor="t" rtlCol="false" tIns="0" lIns="0" bIns="0" rIns="0">
            <a:spAutoFit/>
          </a:bodyPr>
          <a:lstStyle/>
          <a:p>
            <a:pPr algn="ctr">
              <a:lnSpc>
                <a:spcPts val="4479"/>
              </a:lnSpc>
            </a:pPr>
            <a:r>
              <a:rPr lang="en-US" sz="3199">
                <a:solidFill>
                  <a:srgbClr val="000000"/>
                </a:solidFill>
                <a:latin typeface="Tomorrow"/>
                <a:ea typeface="Tomorrow"/>
                <a:cs typeface="Tomorrow"/>
                <a:sym typeface="Tomorrow"/>
              </a:rPr>
              <a:t>DEMO</a:t>
            </a:r>
          </a:p>
        </p:txBody>
      </p:sp>
      <p:sp>
        <p:nvSpPr>
          <p:cNvPr name="TextBox 41" id="41"/>
          <p:cNvSpPr txBox="true"/>
          <p:nvPr/>
        </p:nvSpPr>
        <p:spPr>
          <a:xfrm rot="0">
            <a:off x="14981198" y="8642545"/>
            <a:ext cx="1691018" cy="264135"/>
          </a:xfrm>
          <a:prstGeom prst="rect">
            <a:avLst/>
          </a:prstGeom>
        </p:spPr>
        <p:txBody>
          <a:bodyPr anchor="t" rtlCol="false" tIns="0" lIns="0" bIns="0" rIns="0">
            <a:spAutoFit/>
          </a:bodyPr>
          <a:lstStyle/>
          <a:p>
            <a:pPr algn="ctr">
              <a:lnSpc>
                <a:spcPts val="2238"/>
              </a:lnSpc>
            </a:pPr>
            <a:r>
              <a:rPr lang="en-US" sz="1599">
                <a:solidFill>
                  <a:srgbClr val="000000"/>
                </a:solidFill>
                <a:latin typeface="Lora"/>
                <a:ea typeface="Lora"/>
                <a:cs typeface="Lora"/>
                <a:sym typeface="Lora"/>
              </a:rPr>
              <a:t>Future Plan</a:t>
            </a:r>
          </a:p>
        </p:txBody>
      </p:sp>
      <p:grpSp>
        <p:nvGrpSpPr>
          <p:cNvPr name="Group 42" id="42"/>
          <p:cNvGrpSpPr/>
          <p:nvPr/>
        </p:nvGrpSpPr>
        <p:grpSpPr>
          <a:xfrm rot="0">
            <a:off x="15686889" y="7565712"/>
            <a:ext cx="279635" cy="19050"/>
            <a:chOff x="0" y="0"/>
            <a:chExt cx="372847" cy="25400"/>
          </a:xfrm>
        </p:grpSpPr>
        <p:sp>
          <p:nvSpPr>
            <p:cNvPr name="Freeform 43" id="43"/>
            <p:cNvSpPr/>
            <p:nvPr/>
          </p:nvSpPr>
          <p:spPr>
            <a:xfrm flipH="false" flipV="false" rot="0">
              <a:off x="12700" y="0"/>
              <a:ext cx="347472" cy="25400"/>
            </a:xfrm>
            <a:custGeom>
              <a:avLst/>
              <a:gdLst/>
              <a:ahLst/>
              <a:cxnLst/>
              <a:rect r="r" b="b" t="t" l="l"/>
              <a:pathLst>
                <a:path h="25400" w="347472">
                  <a:moveTo>
                    <a:pt x="0" y="0"/>
                  </a:moveTo>
                  <a:lnTo>
                    <a:pt x="347472" y="0"/>
                  </a:lnTo>
                  <a:lnTo>
                    <a:pt x="347472" y="25400"/>
                  </a:lnTo>
                  <a:lnTo>
                    <a:pt x="0" y="25400"/>
                  </a:lnTo>
                  <a:close/>
                </a:path>
              </a:pathLst>
            </a:custGeom>
            <a:solidFill>
              <a:srgbClr val="1C15ED"/>
            </a:solidFill>
          </p:spPr>
        </p:sp>
      </p:grpSp>
      <p:sp>
        <p:nvSpPr>
          <p:cNvPr name="TextBox 44" id="44"/>
          <p:cNvSpPr txBox="true"/>
          <p:nvPr/>
        </p:nvSpPr>
        <p:spPr>
          <a:xfrm rot="0">
            <a:off x="7139017" y="1608474"/>
            <a:ext cx="1353354" cy="316230"/>
          </a:xfrm>
          <a:prstGeom prst="rect">
            <a:avLst/>
          </a:prstGeom>
        </p:spPr>
        <p:txBody>
          <a:bodyPr anchor="t" rtlCol="false" tIns="0" lIns="0" bIns="0" rIns="0">
            <a:spAutoFit/>
          </a:bodyPr>
          <a:lstStyle/>
          <a:p>
            <a:pPr algn="ctr">
              <a:lnSpc>
                <a:spcPts val="2520"/>
              </a:lnSpc>
            </a:pPr>
            <a:r>
              <a:rPr lang="en-US" sz="1800">
                <a:solidFill>
                  <a:srgbClr val="1C15ED"/>
                </a:solidFill>
                <a:latin typeface="Tomorrow"/>
                <a:ea typeface="Tomorrow"/>
                <a:cs typeface="Tomorrow"/>
                <a:sym typeface="Tomorrow"/>
              </a:rPr>
              <a:t>Tổng quan</a:t>
            </a:r>
          </a:p>
        </p:txBody>
      </p:sp>
      <p:sp>
        <p:nvSpPr>
          <p:cNvPr name="TextBox 45" id="45"/>
          <p:cNvSpPr txBox="true"/>
          <p:nvPr/>
        </p:nvSpPr>
        <p:spPr>
          <a:xfrm rot="0">
            <a:off x="10913024" y="1731470"/>
            <a:ext cx="2061249" cy="260604"/>
          </a:xfrm>
          <a:prstGeom prst="rect">
            <a:avLst/>
          </a:prstGeom>
        </p:spPr>
        <p:txBody>
          <a:bodyPr anchor="t" rtlCol="false" tIns="0" lIns="0" bIns="0" rIns="0">
            <a:spAutoFit/>
          </a:bodyPr>
          <a:lstStyle/>
          <a:p>
            <a:pPr algn="ctr">
              <a:lnSpc>
                <a:spcPts val="1908"/>
              </a:lnSpc>
            </a:pPr>
            <a:r>
              <a:rPr lang="en-US" sz="1800" spc="-43">
                <a:solidFill>
                  <a:srgbClr val="000000"/>
                </a:solidFill>
                <a:latin typeface="Tomorrow"/>
                <a:ea typeface="Tomorrow"/>
                <a:cs typeface="Tomorrow"/>
                <a:sym typeface="Tomorrow"/>
              </a:rPr>
              <a:t>Đang thực hiện</a:t>
            </a:r>
          </a:p>
        </p:txBody>
      </p:sp>
      <p:sp>
        <p:nvSpPr>
          <p:cNvPr name="TextBox 46" id="46"/>
          <p:cNvSpPr txBox="true"/>
          <p:nvPr/>
        </p:nvSpPr>
        <p:spPr>
          <a:xfrm rot="0">
            <a:off x="13187157" y="1721945"/>
            <a:ext cx="1428186" cy="260604"/>
          </a:xfrm>
          <a:prstGeom prst="rect">
            <a:avLst/>
          </a:prstGeom>
        </p:spPr>
        <p:txBody>
          <a:bodyPr anchor="t" rtlCol="false" tIns="0" lIns="0" bIns="0" rIns="0">
            <a:spAutoFit/>
          </a:bodyPr>
          <a:lstStyle/>
          <a:p>
            <a:pPr algn="ctr">
              <a:lnSpc>
                <a:spcPts val="1908"/>
              </a:lnSpc>
            </a:pPr>
            <a:r>
              <a:rPr lang="en-US" sz="1800" spc="-43">
                <a:solidFill>
                  <a:srgbClr val="000000"/>
                </a:solidFill>
                <a:latin typeface="Tomorrow"/>
                <a:ea typeface="Tomorrow"/>
                <a:cs typeface="Tomorrow"/>
                <a:sym typeface="Tomorrow"/>
              </a:rPr>
              <a:t>Khó khăn</a:t>
            </a:r>
          </a:p>
        </p:txBody>
      </p:sp>
      <p:sp>
        <p:nvSpPr>
          <p:cNvPr name="TextBox 47" id="47"/>
          <p:cNvSpPr txBox="true"/>
          <p:nvPr/>
        </p:nvSpPr>
        <p:spPr>
          <a:xfrm rot="0">
            <a:off x="14828228" y="1721945"/>
            <a:ext cx="2102864" cy="260604"/>
          </a:xfrm>
          <a:prstGeom prst="rect">
            <a:avLst/>
          </a:prstGeom>
        </p:spPr>
        <p:txBody>
          <a:bodyPr anchor="t" rtlCol="false" tIns="0" lIns="0" bIns="0" rIns="0">
            <a:spAutoFit/>
          </a:bodyPr>
          <a:lstStyle/>
          <a:p>
            <a:pPr algn="ctr">
              <a:lnSpc>
                <a:spcPts val="1908"/>
              </a:lnSpc>
            </a:pPr>
            <a:r>
              <a:rPr lang="en-US" sz="1800" spc="-43">
                <a:solidFill>
                  <a:srgbClr val="000000"/>
                </a:solidFill>
                <a:latin typeface="Tomorrow"/>
                <a:ea typeface="Tomorrow"/>
                <a:cs typeface="Tomorrow"/>
                <a:sym typeface="Tomorrow"/>
              </a:rPr>
              <a:t>Kế hoạch</a:t>
            </a:r>
          </a:p>
        </p:txBody>
      </p:sp>
      <p:sp>
        <p:nvSpPr>
          <p:cNvPr name="TextBox 48" id="48"/>
          <p:cNvSpPr txBox="true"/>
          <p:nvPr/>
        </p:nvSpPr>
        <p:spPr>
          <a:xfrm rot="0">
            <a:off x="8856337" y="1721945"/>
            <a:ext cx="1874703" cy="260604"/>
          </a:xfrm>
          <a:prstGeom prst="rect">
            <a:avLst/>
          </a:prstGeom>
        </p:spPr>
        <p:txBody>
          <a:bodyPr anchor="t" rtlCol="false" tIns="0" lIns="0" bIns="0" rIns="0">
            <a:spAutoFit/>
          </a:bodyPr>
          <a:lstStyle/>
          <a:p>
            <a:pPr algn="ctr">
              <a:lnSpc>
                <a:spcPts val="1908"/>
              </a:lnSpc>
            </a:pPr>
            <a:r>
              <a:rPr lang="en-US" sz="1800" spc="-43">
                <a:solidFill>
                  <a:srgbClr val="000000"/>
                </a:solidFill>
                <a:latin typeface="Tomorrow"/>
                <a:ea typeface="Tomorrow"/>
                <a:cs typeface="Tomorrow"/>
                <a:sym typeface="Tomorrow"/>
              </a:rPr>
              <a:t>Kết quả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163894" y="2657404"/>
            <a:ext cx="9739189" cy="5322365"/>
          </a:xfrm>
          <a:custGeom>
            <a:avLst/>
            <a:gdLst/>
            <a:ahLst/>
            <a:cxnLst/>
            <a:rect r="r" b="b" t="t" l="l"/>
            <a:pathLst>
              <a:path h="5322365" w="9739189">
                <a:moveTo>
                  <a:pt x="0" y="0"/>
                </a:moveTo>
                <a:lnTo>
                  <a:pt x="9739190" y="0"/>
                </a:lnTo>
                <a:lnTo>
                  <a:pt x="9739190" y="5322366"/>
                </a:lnTo>
                <a:lnTo>
                  <a:pt x="0" y="5322366"/>
                </a:lnTo>
                <a:lnTo>
                  <a:pt x="0" y="0"/>
                </a:lnTo>
                <a:close/>
              </a:path>
            </a:pathLst>
          </a:custGeom>
          <a:blipFill>
            <a:blip r:embed="rId2"/>
            <a:stretch>
              <a:fillRect l="0" t="0" r="0" b="0"/>
            </a:stretch>
          </a:blipFill>
        </p:spPr>
      </p:sp>
      <p:grpSp>
        <p:nvGrpSpPr>
          <p:cNvPr name="Group 9" id="9"/>
          <p:cNvGrpSpPr/>
          <p:nvPr/>
        </p:nvGrpSpPr>
        <p:grpSpPr>
          <a:xfrm rot="0">
            <a:off x="1570091" y="4103656"/>
            <a:ext cx="4363017" cy="2429862"/>
            <a:chOff x="0" y="0"/>
            <a:chExt cx="5817356" cy="3239816"/>
          </a:xfrm>
        </p:grpSpPr>
        <p:sp>
          <p:nvSpPr>
            <p:cNvPr name="TextBox 10" id="10"/>
            <p:cNvSpPr txBox="true"/>
            <p:nvPr/>
          </p:nvSpPr>
          <p:spPr>
            <a:xfrm rot="0">
              <a:off x="0" y="0"/>
              <a:ext cx="5817356" cy="2409839"/>
            </a:xfrm>
            <a:prstGeom prst="rect">
              <a:avLst/>
            </a:prstGeom>
          </p:spPr>
          <p:txBody>
            <a:bodyPr anchor="t" rtlCol="false" tIns="0" lIns="0" bIns="0" rIns="0">
              <a:spAutoFit/>
            </a:bodyPr>
            <a:lstStyle/>
            <a:p>
              <a:pPr algn="ctr" marL="0" indent="0" lvl="0">
                <a:lnSpc>
                  <a:spcPts val="14336"/>
                </a:lnSpc>
                <a:spcBef>
                  <a:spcPct val="0"/>
                </a:spcBef>
              </a:pPr>
              <a:r>
                <a:rPr lang="en-US" sz="11947">
                  <a:solidFill>
                    <a:srgbClr val="000000"/>
                  </a:solidFill>
                  <a:latin typeface="Klein"/>
                  <a:ea typeface="Klein"/>
                  <a:cs typeface="Klein"/>
                  <a:sym typeface="Klein"/>
                </a:rPr>
                <a:t>4</a:t>
              </a:r>
            </a:p>
          </p:txBody>
        </p:sp>
        <p:sp>
          <p:nvSpPr>
            <p:cNvPr name="TextBox 11" id="11"/>
            <p:cNvSpPr txBox="true"/>
            <p:nvPr/>
          </p:nvSpPr>
          <p:spPr>
            <a:xfrm rot="0">
              <a:off x="0" y="2626284"/>
              <a:ext cx="5817356" cy="613532"/>
            </a:xfrm>
            <a:prstGeom prst="rect">
              <a:avLst/>
            </a:prstGeom>
          </p:spPr>
          <p:txBody>
            <a:bodyPr anchor="t" rtlCol="false" tIns="0" lIns="0" bIns="0" rIns="0">
              <a:spAutoFit/>
            </a:bodyPr>
            <a:lstStyle/>
            <a:p>
              <a:pPr algn="ctr" marL="0" indent="0" lvl="0">
                <a:lnSpc>
                  <a:spcPts val="3556"/>
                </a:lnSpc>
                <a:spcBef>
                  <a:spcPct val="0"/>
                </a:spcBef>
              </a:pPr>
              <a:r>
                <a:rPr lang="en-US" b="true" sz="3092">
                  <a:solidFill>
                    <a:srgbClr val="000000"/>
                  </a:solidFill>
                  <a:latin typeface="Nunito Bold"/>
                  <a:ea typeface="Nunito Bold"/>
                  <a:cs typeface="Nunito Bold"/>
                  <a:sym typeface="Nunito Bold"/>
                </a:rPr>
                <a:t>Kho hàng</a:t>
              </a:r>
            </a:p>
          </p:txBody>
        </p:sp>
      </p:grpSp>
      <p:sp>
        <p:nvSpPr>
          <p:cNvPr name="TextBox 12" id="12"/>
          <p:cNvSpPr txBox="true"/>
          <p:nvPr/>
        </p:nvSpPr>
        <p:spPr>
          <a:xfrm rot="0">
            <a:off x="1570091" y="8008304"/>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
        <p:nvSpPr>
          <p:cNvPr name="TextBox 13" id="13"/>
          <p:cNvSpPr txBox="true"/>
          <p:nvPr/>
        </p:nvSpPr>
        <p:spPr>
          <a:xfrm rot="0">
            <a:off x="8128339" y="1676904"/>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xem danh sách nhà cung cấp trên odoo</a:t>
            </a:r>
          </a:p>
        </p:txBody>
      </p:sp>
      <p:sp>
        <p:nvSpPr>
          <p:cNvPr name="TextBox 14" id="14"/>
          <p:cNvSpPr txBox="true"/>
          <p:nvPr/>
        </p:nvSpPr>
        <p:spPr>
          <a:xfrm rot="0">
            <a:off x="1570091" y="1618052"/>
            <a:ext cx="4363017" cy="737217"/>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master data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157639" y="2707677"/>
            <a:ext cx="9751700" cy="5329203"/>
          </a:xfrm>
          <a:custGeom>
            <a:avLst/>
            <a:gdLst/>
            <a:ahLst/>
            <a:cxnLst/>
            <a:rect r="r" b="b" t="t" l="l"/>
            <a:pathLst>
              <a:path h="5329203" w="9751700">
                <a:moveTo>
                  <a:pt x="0" y="0"/>
                </a:moveTo>
                <a:lnTo>
                  <a:pt x="9751700" y="0"/>
                </a:lnTo>
                <a:lnTo>
                  <a:pt x="9751700" y="5329202"/>
                </a:lnTo>
                <a:lnTo>
                  <a:pt x="0" y="5329202"/>
                </a:lnTo>
                <a:lnTo>
                  <a:pt x="0" y="0"/>
                </a:lnTo>
                <a:close/>
              </a:path>
            </a:pathLst>
          </a:custGeom>
          <a:blipFill>
            <a:blip r:embed="rId2"/>
            <a:stretch>
              <a:fillRect l="0" t="0" r="0" b="0"/>
            </a:stretch>
          </a:blipFill>
        </p:spPr>
      </p:sp>
      <p:grpSp>
        <p:nvGrpSpPr>
          <p:cNvPr name="Group 9" id="9"/>
          <p:cNvGrpSpPr/>
          <p:nvPr/>
        </p:nvGrpSpPr>
        <p:grpSpPr>
          <a:xfrm rot="0">
            <a:off x="1570091" y="4103656"/>
            <a:ext cx="4363017" cy="2429862"/>
            <a:chOff x="0" y="0"/>
            <a:chExt cx="5817356" cy="3239816"/>
          </a:xfrm>
        </p:grpSpPr>
        <p:sp>
          <p:nvSpPr>
            <p:cNvPr name="TextBox 10" id="10"/>
            <p:cNvSpPr txBox="true"/>
            <p:nvPr/>
          </p:nvSpPr>
          <p:spPr>
            <a:xfrm rot="0">
              <a:off x="0" y="0"/>
              <a:ext cx="5817356" cy="2409839"/>
            </a:xfrm>
            <a:prstGeom prst="rect">
              <a:avLst/>
            </a:prstGeom>
          </p:spPr>
          <p:txBody>
            <a:bodyPr anchor="t" rtlCol="false" tIns="0" lIns="0" bIns="0" rIns="0">
              <a:spAutoFit/>
            </a:bodyPr>
            <a:lstStyle/>
            <a:p>
              <a:pPr algn="ctr" marL="0" indent="0" lvl="0">
                <a:lnSpc>
                  <a:spcPts val="14336"/>
                </a:lnSpc>
                <a:spcBef>
                  <a:spcPct val="0"/>
                </a:spcBef>
              </a:pPr>
              <a:r>
                <a:rPr lang="en-US" sz="11947">
                  <a:solidFill>
                    <a:srgbClr val="000000"/>
                  </a:solidFill>
                  <a:latin typeface="Klein"/>
                  <a:ea typeface="Klein"/>
                  <a:cs typeface="Klein"/>
                  <a:sym typeface="Klein"/>
                </a:rPr>
                <a:t>31</a:t>
              </a:r>
            </a:p>
          </p:txBody>
        </p:sp>
        <p:sp>
          <p:nvSpPr>
            <p:cNvPr name="TextBox 11" id="11"/>
            <p:cNvSpPr txBox="true"/>
            <p:nvPr/>
          </p:nvSpPr>
          <p:spPr>
            <a:xfrm rot="0">
              <a:off x="0" y="2626285"/>
              <a:ext cx="5817356" cy="613532"/>
            </a:xfrm>
            <a:prstGeom prst="rect">
              <a:avLst/>
            </a:prstGeom>
          </p:spPr>
          <p:txBody>
            <a:bodyPr anchor="t" rtlCol="false" tIns="0" lIns="0" bIns="0" rIns="0">
              <a:spAutoFit/>
            </a:bodyPr>
            <a:lstStyle/>
            <a:p>
              <a:pPr algn="ctr" marL="0" indent="0" lvl="0">
                <a:lnSpc>
                  <a:spcPts val="3556"/>
                </a:lnSpc>
                <a:spcBef>
                  <a:spcPct val="0"/>
                </a:spcBef>
              </a:pPr>
              <a:r>
                <a:rPr lang="en-US" b="true" sz="3092">
                  <a:solidFill>
                    <a:srgbClr val="000000"/>
                  </a:solidFill>
                  <a:latin typeface="Nunito Bold"/>
                  <a:ea typeface="Nunito Bold"/>
                  <a:cs typeface="Nunito Bold"/>
                  <a:sym typeface="Nunito Bold"/>
                </a:rPr>
                <a:t>Vị trí lưu kho</a:t>
              </a:r>
            </a:p>
          </p:txBody>
        </p:sp>
      </p:grpSp>
      <p:sp>
        <p:nvSpPr>
          <p:cNvPr name="TextBox 12" id="12"/>
          <p:cNvSpPr txBox="true"/>
          <p:nvPr/>
        </p:nvSpPr>
        <p:spPr>
          <a:xfrm rot="0">
            <a:off x="1570091" y="8008304"/>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
        <p:nvSpPr>
          <p:cNvPr name="TextBox 13" id="13"/>
          <p:cNvSpPr txBox="true"/>
          <p:nvPr/>
        </p:nvSpPr>
        <p:spPr>
          <a:xfrm rot="0">
            <a:off x="8128339" y="1676904"/>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xem danh sách nhà cung cấp trên odoo</a:t>
            </a:r>
          </a:p>
        </p:txBody>
      </p:sp>
      <p:sp>
        <p:nvSpPr>
          <p:cNvPr name="TextBox 14" id="14"/>
          <p:cNvSpPr txBox="true"/>
          <p:nvPr/>
        </p:nvSpPr>
        <p:spPr>
          <a:xfrm rot="0">
            <a:off x="1570091" y="1618052"/>
            <a:ext cx="4363017" cy="737217"/>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master data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6943469" y="2602177"/>
            <a:ext cx="10180041" cy="3164067"/>
          </a:xfrm>
          <a:custGeom>
            <a:avLst/>
            <a:gdLst/>
            <a:ahLst/>
            <a:cxnLst/>
            <a:rect r="r" b="b" t="t" l="l"/>
            <a:pathLst>
              <a:path h="3164067" w="10180041">
                <a:moveTo>
                  <a:pt x="0" y="0"/>
                </a:moveTo>
                <a:lnTo>
                  <a:pt x="10180040" y="0"/>
                </a:lnTo>
                <a:lnTo>
                  <a:pt x="10180040" y="3164067"/>
                </a:lnTo>
                <a:lnTo>
                  <a:pt x="0" y="3164067"/>
                </a:lnTo>
                <a:lnTo>
                  <a:pt x="0" y="0"/>
                </a:lnTo>
                <a:close/>
              </a:path>
            </a:pathLst>
          </a:custGeom>
          <a:blipFill>
            <a:blip r:embed="rId2"/>
            <a:stretch>
              <a:fillRect l="0" t="0" r="0" b="0"/>
            </a:stretch>
          </a:blipFill>
        </p:spPr>
      </p:sp>
      <p:sp>
        <p:nvSpPr>
          <p:cNvPr name="Freeform 9" id="9"/>
          <p:cNvSpPr/>
          <p:nvPr/>
        </p:nvSpPr>
        <p:spPr>
          <a:xfrm flipH="false" flipV="false" rot="0">
            <a:off x="6943469" y="6121377"/>
            <a:ext cx="10180041" cy="2090752"/>
          </a:xfrm>
          <a:custGeom>
            <a:avLst/>
            <a:gdLst/>
            <a:ahLst/>
            <a:cxnLst/>
            <a:rect r="r" b="b" t="t" l="l"/>
            <a:pathLst>
              <a:path h="2090752" w="10180041">
                <a:moveTo>
                  <a:pt x="0" y="0"/>
                </a:moveTo>
                <a:lnTo>
                  <a:pt x="10180040" y="0"/>
                </a:lnTo>
                <a:lnTo>
                  <a:pt x="10180040" y="2090753"/>
                </a:lnTo>
                <a:lnTo>
                  <a:pt x="0" y="2090753"/>
                </a:lnTo>
                <a:lnTo>
                  <a:pt x="0" y="0"/>
                </a:lnTo>
                <a:close/>
              </a:path>
            </a:pathLst>
          </a:custGeom>
          <a:blipFill>
            <a:blip r:embed="rId3"/>
            <a:stretch>
              <a:fillRect l="0" t="0" r="0" b="0"/>
            </a:stretch>
          </a:blipFill>
        </p:spPr>
      </p:sp>
      <p:sp>
        <p:nvSpPr>
          <p:cNvPr name="Freeform 10" id="10"/>
          <p:cNvSpPr/>
          <p:nvPr/>
        </p:nvSpPr>
        <p:spPr>
          <a:xfrm flipH="false" flipV="false" rot="0">
            <a:off x="2783016" y="3215627"/>
            <a:ext cx="1937167" cy="1937167"/>
          </a:xfrm>
          <a:custGeom>
            <a:avLst/>
            <a:gdLst/>
            <a:ahLst/>
            <a:cxnLst/>
            <a:rect r="r" b="b" t="t" l="l"/>
            <a:pathLst>
              <a:path h="1937167" w="1937167">
                <a:moveTo>
                  <a:pt x="0" y="0"/>
                </a:moveTo>
                <a:lnTo>
                  <a:pt x="1937167" y="0"/>
                </a:lnTo>
                <a:lnTo>
                  <a:pt x="1937167" y="1937167"/>
                </a:lnTo>
                <a:lnTo>
                  <a:pt x="0" y="1937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570091" y="4103656"/>
            <a:ext cx="4363017" cy="3325230"/>
            <a:chOff x="0" y="0"/>
            <a:chExt cx="5817356" cy="4433640"/>
          </a:xfrm>
        </p:grpSpPr>
        <p:sp>
          <p:nvSpPr>
            <p:cNvPr name="TextBox 12" id="12"/>
            <p:cNvSpPr txBox="true"/>
            <p:nvPr/>
          </p:nvSpPr>
          <p:spPr>
            <a:xfrm rot="0">
              <a:off x="0" y="0"/>
              <a:ext cx="5817356" cy="2409839"/>
            </a:xfrm>
            <a:prstGeom prst="rect">
              <a:avLst/>
            </a:prstGeom>
          </p:spPr>
          <p:txBody>
            <a:bodyPr anchor="t" rtlCol="false" tIns="0" lIns="0" bIns="0" rIns="0">
              <a:spAutoFit/>
            </a:bodyPr>
            <a:lstStyle/>
            <a:p>
              <a:pPr algn="ctr" marL="0" indent="0" lvl="0">
                <a:lnSpc>
                  <a:spcPts val="14336"/>
                </a:lnSpc>
                <a:spcBef>
                  <a:spcPct val="0"/>
                </a:spcBef>
              </a:pPr>
              <a:r>
                <a:rPr lang="en-US" sz="11947">
                  <a:solidFill>
                    <a:srgbClr val="000000"/>
                  </a:solidFill>
                  <a:latin typeface="Klein"/>
                  <a:ea typeface="Klein"/>
                  <a:cs typeface="Klein"/>
                  <a:sym typeface="Klein"/>
                </a:rPr>
                <a:t> </a:t>
              </a:r>
            </a:p>
          </p:txBody>
        </p:sp>
        <p:sp>
          <p:nvSpPr>
            <p:cNvPr name="TextBox 13" id="13"/>
            <p:cNvSpPr txBox="true"/>
            <p:nvPr/>
          </p:nvSpPr>
          <p:spPr>
            <a:xfrm rot="0">
              <a:off x="0" y="2626285"/>
              <a:ext cx="5817356" cy="1807356"/>
            </a:xfrm>
            <a:prstGeom prst="rect">
              <a:avLst/>
            </a:prstGeom>
          </p:spPr>
          <p:txBody>
            <a:bodyPr anchor="t" rtlCol="false" tIns="0" lIns="0" bIns="0" rIns="0">
              <a:spAutoFit/>
            </a:bodyPr>
            <a:lstStyle/>
            <a:p>
              <a:pPr algn="ctr">
                <a:lnSpc>
                  <a:spcPts val="3556"/>
                </a:lnSpc>
              </a:pPr>
              <a:r>
                <a:rPr lang="en-US" sz="3092" b="true">
                  <a:solidFill>
                    <a:srgbClr val="000000"/>
                  </a:solidFill>
                  <a:latin typeface="Nunito Bold"/>
                  <a:ea typeface="Nunito Bold"/>
                  <a:cs typeface="Nunito Bold"/>
                  <a:sym typeface="Nunito Bold"/>
                </a:rPr>
                <a:t>Số dư đầu kì cho </a:t>
              </a:r>
            </a:p>
            <a:p>
              <a:pPr algn="ctr" marL="0" indent="0" lvl="0">
                <a:lnSpc>
                  <a:spcPts val="3556"/>
                </a:lnSpc>
                <a:spcBef>
                  <a:spcPct val="0"/>
                </a:spcBef>
              </a:pPr>
              <a:r>
                <a:rPr lang="en-US" b="true" sz="3092">
                  <a:solidFill>
                    <a:srgbClr val="000000"/>
                  </a:solidFill>
                  <a:latin typeface="Nunito Bold"/>
                  <a:ea typeface="Nunito Bold"/>
                  <a:cs typeface="Nunito Bold"/>
                  <a:sym typeface="Nunito Bold"/>
                </a:rPr>
                <a:t>tài khoản tiền mặt và ngân hàng</a:t>
              </a:r>
            </a:p>
          </p:txBody>
        </p:sp>
      </p:grpSp>
      <p:sp>
        <p:nvSpPr>
          <p:cNvPr name="TextBox 14" id="14"/>
          <p:cNvSpPr txBox="true"/>
          <p:nvPr/>
        </p:nvSpPr>
        <p:spPr>
          <a:xfrm rot="0">
            <a:off x="1570091" y="8008304"/>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
        <p:nvSpPr>
          <p:cNvPr name="TextBox 15" id="15"/>
          <p:cNvSpPr txBox="true"/>
          <p:nvPr/>
        </p:nvSpPr>
        <p:spPr>
          <a:xfrm rot="0">
            <a:off x="8128339" y="1676904"/>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xem danh sách nhà cung cấp trên odoo</a:t>
            </a:r>
          </a:p>
        </p:txBody>
      </p:sp>
      <p:sp>
        <p:nvSpPr>
          <p:cNvPr name="TextBox 16" id="16"/>
          <p:cNvSpPr txBox="true"/>
          <p:nvPr/>
        </p:nvSpPr>
        <p:spPr>
          <a:xfrm rot="0">
            <a:off x="1570091" y="1618052"/>
            <a:ext cx="4363017" cy="737217"/>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master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1661011"/>
            <a:ext cx="11861389" cy="12132865"/>
          </a:xfrm>
          <a:custGeom>
            <a:avLst/>
            <a:gdLst/>
            <a:ahLst/>
            <a:cxnLst/>
            <a:rect r="r" b="b" t="t" l="l"/>
            <a:pathLst>
              <a:path h="12132865" w="11861389">
                <a:moveTo>
                  <a:pt x="0" y="12132865"/>
                </a:moveTo>
                <a:lnTo>
                  <a:pt x="11861389" y="12132865"/>
                </a:lnTo>
                <a:lnTo>
                  <a:pt x="11861389" y="0"/>
                </a:lnTo>
                <a:lnTo>
                  <a:pt x="0" y="0"/>
                </a:lnTo>
                <a:lnTo>
                  <a:pt x="0" y="12132865"/>
                </a:lnTo>
                <a:close/>
              </a:path>
            </a:pathLst>
          </a:custGeom>
          <a:blipFill>
            <a:blip r:embed="rId2">
              <a:extLst>
                <a:ext uri="{96DAC541-7B7A-43D3-8B79-37D633B846F1}">
                  <asvg:svgBlip xmlns:asvg="http://schemas.microsoft.com/office/drawing/2016/SVG/main" r:embed="rId3"/>
                </a:ext>
              </a:extLst>
            </a:blip>
            <a:stretch>
              <a:fillRect l="0" t="0" r="-40" b="0"/>
            </a:stretch>
          </a:blipFill>
        </p:spPr>
      </p:sp>
      <p:sp>
        <p:nvSpPr>
          <p:cNvPr name="TextBox 3" id="3"/>
          <p:cNvSpPr txBox="true"/>
          <p:nvPr/>
        </p:nvSpPr>
        <p:spPr>
          <a:xfrm rot="0">
            <a:off x="9001601" y="5253477"/>
            <a:ext cx="8257699" cy="1783679"/>
          </a:xfrm>
          <a:prstGeom prst="rect">
            <a:avLst/>
          </a:prstGeom>
        </p:spPr>
        <p:txBody>
          <a:bodyPr anchor="t" rtlCol="false" tIns="0" lIns="0" bIns="0" rIns="0">
            <a:spAutoFit/>
          </a:bodyPr>
          <a:lstStyle/>
          <a:p>
            <a:pPr algn="r">
              <a:lnSpc>
                <a:spcPts val="14560"/>
              </a:lnSpc>
            </a:pPr>
            <a:r>
              <a:rPr lang="en-US" sz="10400" spc="435">
                <a:solidFill>
                  <a:srgbClr val="000000"/>
                </a:solidFill>
                <a:latin typeface="Tomorrow"/>
                <a:ea typeface="Tomorrow"/>
                <a:cs typeface="Tomorrow"/>
                <a:sym typeface="Tomorrow"/>
              </a:rPr>
              <a:t>OPERATION</a:t>
            </a:r>
          </a:p>
        </p:txBody>
      </p:sp>
      <p:sp>
        <p:nvSpPr>
          <p:cNvPr name="TextBox 4" id="4"/>
          <p:cNvSpPr txBox="true"/>
          <p:nvPr/>
        </p:nvSpPr>
        <p:spPr>
          <a:xfrm rot="0">
            <a:off x="11352247" y="2552700"/>
            <a:ext cx="5907053" cy="2390775"/>
          </a:xfrm>
          <a:prstGeom prst="rect">
            <a:avLst/>
          </a:prstGeom>
        </p:spPr>
        <p:txBody>
          <a:bodyPr anchor="t" rtlCol="false" tIns="0" lIns="0" bIns="0" rIns="0">
            <a:spAutoFit/>
          </a:bodyPr>
          <a:lstStyle/>
          <a:p>
            <a:pPr algn="r">
              <a:lnSpc>
                <a:spcPts val="17280"/>
              </a:lnSpc>
            </a:pPr>
            <a:r>
              <a:rPr lang="en-US" sz="14400" spc="1497">
                <a:solidFill>
                  <a:srgbClr val="0165FF"/>
                </a:solidFill>
                <a:latin typeface="庞门正道标题体"/>
                <a:ea typeface="庞门正道标题体"/>
                <a:cs typeface="庞门正道标题体"/>
                <a:sym typeface="庞门正道标题体"/>
              </a:rPr>
              <a:t>03.</a:t>
            </a:r>
          </a:p>
        </p:txBody>
      </p:sp>
      <p:sp>
        <p:nvSpPr>
          <p:cNvPr name="TextBox 5" id="5"/>
          <p:cNvSpPr txBox="true"/>
          <p:nvPr/>
        </p:nvSpPr>
        <p:spPr>
          <a:xfrm rot="0">
            <a:off x="10240916" y="7275316"/>
            <a:ext cx="7018106" cy="462915"/>
          </a:xfrm>
          <a:prstGeom prst="rect">
            <a:avLst/>
          </a:prstGeom>
        </p:spPr>
        <p:txBody>
          <a:bodyPr anchor="t" rtlCol="false" tIns="0" lIns="0" bIns="0" rIns="0">
            <a:spAutoFit/>
          </a:bodyPr>
          <a:lstStyle/>
          <a:p>
            <a:pPr algn="r">
              <a:lnSpc>
                <a:spcPts val="3358"/>
              </a:lnSpc>
            </a:pPr>
            <a:r>
              <a:rPr lang="en-US" sz="2400" spc="1293">
                <a:solidFill>
                  <a:srgbClr val="A6A6A6"/>
                </a:solidFill>
                <a:latin typeface="Arimo"/>
                <a:ea typeface="Arimo"/>
                <a:cs typeface="Arimo"/>
                <a:sym typeface="Arimo"/>
              </a:rPr>
              <a:t>Annual Work Overview</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CEDF7"/>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6943469" y="2602177"/>
            <a:ext cx="10180041" cy="3164067"/>
          </a:xfrm>
          <a:custGeom>
            <a:avLst/>
            <a:gdLst/>
            <a:ahLst/>
            <a:cxnLst/>
            <a:rect r="r" b="b" t="t" l="l"/>
            <a:pathLst>
              <a:path h="3164067" w="10180041">
                <a:moveTo>
                  <a:pt x="0" y="0"/>
                </a:moveTo>
                <a:lnTo>
                  <a:pt x="10180040" y="0"/>
                </a:lnTo>
                <a:lnTo>
                  <a:pt x="10180040" y="3164067"/>
                </a:lnTo>
                <a:lnTo>
                  <a:pt x="0" y="3164067"/>
                </a:lnTo>
                <a:lnTo>
                  <a:pt x="0" y="0"/>
                </a:lnTo>
                <a:close/>
              </a:path>
            </a:pathLst>
          </a:custGeom>
          <a:blipFill>
            <a:blip r:embed="rId2"/>
            <a:stretch>
              <a:fillRect l="0" t="0" r="0" b="0"/>
            </a:stretch>
          </a:blipFill>
        </p:spPr>
      </p:sp>
      <p:sp>
        <p:nvSpPr>
          <p:cNvPr name="Freeform 9" id="9"/>
          <p:cNvSpPr/>
          <p:nvPr/>
        </p:nvSpPr>
        <p:spPr>
          <a:xfrm flipH="false" flipV="false" rot="0">
            <a:off x="6943469" y="6121377"/>
            <a:ext cx="10180041" cy="2090752"/>
          </a:xfrm>
          <a:custGeom>
            <a:avLst/>
            <a:gdLst/>
            <a:ahLst/>
            <a:cxnLst/>
            <a:rect r="r" b="b" t="t" l="l"/>
            <a:pathLst>
              <a:path h="2090752" w="10180041">
                <a:moveTo>
                  <a:pt x="0" y="0"/>
                </a:moveTo>
                <a:lnTo>
                  <a:pt x="10180040" y="0"/>
                </a:lnTo>
                <a:lnTo>
                  <a:pt x="10180040" y="2090753"/>
                </a:lnTo>
                <a:lnTo>
                  <a:pt x="0" y="2090753"/>
                </a:lnTo>
                <a:lnTo>
                  <a:pt x="0" y="0"/>
                </a:lnTo>
                <a:close/>
              </a:path>
            </a:pathLst>
          </a:custGeom>
          <a:blipFill>
            <a:blip r:embed="rId3"/>
            <a:stretch>
              <a:fillRect l="0" t="0" r="0" b="0"/>
            </a:stretch>
          </a:blipFill>
        </p:spPr>
      </p:sp>
      <p:sp>
        <p:nvSpPr>
          <p:cNvPr name="Freeform 10" id="10"/>
          <p:cNvSpPr/>
          <p:nvPr/>
        </p:nvSpPr>
        <p:spPr>
          <a:xfrm flipH="false" flipV="false" rot="0">
            <a:off x="2783016" y="3215627"/>
            <a:ext cx="1937167" cy="1937167"/>
          </a:xfrm>
          <a:custGeom>
            <a:avLst/>
            <a:gdLst/>
            <a:ahLst/>
            <a:cxnLst/>
            <a:rect r="r" b="b" t="t" l="l"/>
            <a:pathLst>
              <a:path h="1937167" w="1937167">
                <a:moveTo>
                  <a:pt x="0" y="0"/>
                </a:moveTo>
                <a:lnTo>
                  <a:pt x="1937167" y="0"/>
                </a:lnTo>
                <a:lnTo>
                  <a:pt x="1937167" y="1937167"/>
                </a:lnTo>
                <a:lnTo>
                  <a:pt x="0" y="1937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299144" y="4184211"/>
            <a:ext cx="4886224" cy="4668255"/>
            <a:chOff x="0" y="0"/>
            <a:chExt cx="6514965" cy="6224340"/>
          </a:xfrm>
        </p:grpSpPr>
        <p:sp>
          <p:nvSpPr>
            <p:cNvPr name="TextBox 12" id="12"/>
            <p:cNvSpPr txBox="true"/>
            <p:nvPr/>
          </p:nvSpPr>
          <p:spPr>
            <a:xfrm rot="0">
              <a:off x="0" y="0"/>
              <a:ext cx="6514965" cy="2409839"/>
            </a:xfrm>
            <a:prstGeom prst="rect">
              <a:avLst/>
            </a:prstGeom>
          </p:spPr>
          <p:txBody>
            <a:bodyPr anchor="t" rtlCol="false" tIns="0" lIns="0" bIns="0" rIns="0">
              <a:spAutoFit/>
            </a:bodyPr>
            <a:lstStyle/>
            <a:p>
              <a:pPr algn="ctr" marL="0" indent="0" lvl="0">
                <a:lnSpc>
                  <a:spcPts val="14336"/>
                </a:lnSpc>
                <a:spcBef>
                  <a:spcPct val="0"/>
                </a:spcBef>
              </a:pPr>
              <a:r>
                <a:rPr lang="en-US" sz="11947">
                  <a:solidFill>
                    <a:srgbClr val="000000"/>
                  </a:solidFill>
                  <a:latin typeface="Klein"/>
                  <a:ea typeface="Klein"/>
                  <a:cs typeface="Klein"/>
                  <a:sym typeface="Klein"/>
                </a:rPr>
                <a:t> </a:t>
              </a:r>
            </a:p>
          </p:txBody>
        </p:sp>
        <p:sp>
          <p:nvSpPr>
            <p:cNvPr name="TextBox 13" id="13"/>
            <p:cNvSpPr txBox="true"/>
            <p:nvPr/>
          </p:nvSpPr>
          <p:spPr>
            <a:xfrm rot="0">
              <a:off x="0" y="2626285"/>
              <a:ext cx="6514965" cy="3598056"/>
            </a:xfrm>
            <a:prstGeom prst="rect">
              <a:avLst/>
            </a:prstGeom>
          </p:spPr>
          <p:txBody>
            <a:bodyPr anchor="t" rtlCol="false" tIns="0" lIns="0" bIns="0" rIns="0">
              <a:spAutoFit/>
            </a:bodyPr>
            <a:lstStyle/>
            <a:p>
              <a:pPr algn="l" marL="667609" indent="-333804" lvl="1">
                <a:lnSpc>
                  <a:spcPts val="3556"/>
                </a:lnSpc>
                <a:buFont typeface="Arial"/>
                <a:buChar char="•"/>
              </a:pPr>
              <a:r>
                <a:rPr lang="en-US" b="true" sz="3092">
                  <a:solidFill>
                    <a:srgbClr val="000000"/>
                  </a:solidFill>
                  <a:latin typeface="Nunito Bold"/>
                  <a:ea typeface="Nunito Bold"/>
                  <a:cs typeface="Nunito Bold"/>
                  <a:sym typeface="Nunito Bold"/>
                </a:rPr>
                <a:t>Hoàn thành dữ liệu tồn kho ban đầu cho sản phẩm</a:t>
              </a:r>
            </a:p>
            <a:p>
              <a:pPr algn="l" marL="667609" indent="-333804" lvl="1">
                <a:lnSpc>
                  <a:spcPts val="3556"/>
                </a:lnSpc>
                <a:buFont typeface="Arial"/>
                <a:buChar char="•"/>
              </a:pPr>
              <a:r>
                <a:rPr lang="en-US" b="true" sz="3092">
                  <a:solidFill>
                    <a:srgbClr val="000000"/>
                  </a:solidFill>
                  <a:latin typeface="Nunito Bold"/>
                  <a:ea typeface="Nunito Bold"/>
                  <a:cs typeface="Nunito Bold"/>
                  <a:sym typeface="Nunito Bold"/>
                </a:rPr>
                <a:t>Số dư đầu kì cho tài khoản tiền mặt và ngân hàng</a:t>
              </a:r>
            </a:p>
          </p:txBody>
        </p:sp>
      </p:grpSp>
      <p:sp>
        <p:nvSpPr>
          <p:cNvPr name="TextBox 14" id="14"/>
          <p:cNvSpPr txBox="true"/>
          <p:nvPr/>
        </p:nvSpPr>
        <p:spPr>
          <a:xfrm rot="0">
            <a:off x="8128339" y="1676904"/>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xem danh sách nhà cung cấp trên odoo</a:t>
            </a:r>
          </a:p>
        </p:txBody>
      </p:sp>
      <p:sp>
        <p:nvSpPr>
          <p:cNvPr name="TextBox 15" id="15"/>
          <p:cNvSpPr txBox="true"/>
          <p:nvPr/>
        </p:nvSpPr>
        <p:spPr>
          <a:xfrm rot="0">
            <a:off x="1570091" y="1618052"/>
            <a:ext cx="4363017" cy="737217"/>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master data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8"/>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8" id="8"/>
          <p:cNvGrpSpPr/>
          <p:nvPr/>
        </p:nvGrpSpPr>
        <p:grpSpPr>
          <a:xfrm rot="0">
            <a:off x="1560748" y="6206489"/>
            <a:ext cx="4363017" cy="2727433"/>
            <a:chOff x="0" y="0"/>
            <a:chExt cx="5817356" cy="3636577"/>
          </a:xfrm>
        </p:grpSpPr>
        <p:sp>
          <p:nvSpPr>
            <p:cNvPr name="TextBox 9" id="9"/>
            <p:cNvSpPr txBox="true"/>
            <p:nvPr/>
          </p:nvSpPr>
          <p:spPr>
            <a:xfrm rot="0">
              <a:off x="0" y="-9525"/>
              <a:ext cx="5817356" cy="1025525"/>
            </a:xfrm>
            <a:prstGeom prst="rect">
              <a:avLst/>
            </a:prstGeom>
          </p:spPr>
          <p:txBody>
            <a:bodyPr anchor="t" rtlCol="false" tIns="0" lIns="0" bIns="0" rIns="0">
              <a:spAutoFit/>
            </a:bodyPr>
            <a:lstStyle/>
            <a:p>
              <a:pPr algn="ctr" marL="0" indent="0" lvl="0">
                <a:lnSpc>
                  <a:spcPts val="6058"/>
                </a:lnSpc>
                <a:spcBef>
                  <a:spcPct val="0"/>
                </a:spcBef>
              </a:pPr>
              <a:r>
                <a:rPr lang="en-US" sz="5048">
                  <a:solidFill>
                    <a:srgbClr val="000000"/>
                  </a:solidFill>
                  <a:latin typeface="Klein"/>
                  <a:ea typeface="Klein"/>
                  <a:cs typeface="Klein"/>
                  <a:sym typeface="Klein"/>
                </a:rPr>
                <a:t>CRM</a:t>
              </a:r>
            </a:p>
          </p:txBody>
        </p:sp>
        <p:sp>
          <p:nvSpPr>
            <p:cNvPr name="TextBox 10" id="10"/>
            <p:cNvSpPr txBox="true"/>
            <p:nvPr/>
          </p:nvSpPr>
          <p:spPr>
            <a:xfrm rot="0">
              <a:off x="0" y="1232446"/>
              <a:ext cx="5817356" cy="2404131"/>
            </a:xfrm>
            <a:prstGeom prst="rect">
              <a:avLst/>
            </a:prstGeom>
          </p:spPr>
          <p:txBody>
            <a:bodyPr anchor="t" rtlCol="false" tIns="0" lIns="0" bIns="0" rIns="0">
              <a:spAutoFit/>
            </a:bodyPr>
            <a:lstStyle/>
            <a:p>
              <a:pPr algn="ctr">
                <a:lnSpc>
                  <a:spcPts val="3556"/>
                </a:lnSpc>
              </a:pPr>
              <a:r>
                <a:rPr lang="en-US" sz="3092" b="true">
                  <a:solidFill>
                    <a:srgbClr val="000000"/>
                  </a:solidFill>
                  <a:latin typeface="Nunito Bold"/>
                  <a:ea typeface="Nunito Bold"/>
                  <a:cs typeface="Nunito Bold"/>
                  <a:sym typeface="Nunito Bold"/>
                </a:rPr>
                <a:t>Conf</a:t>
              </a:r>
              <a:r>
                <a:rPr lang="en-US" sz="3092" b="true">
                  <a:solidFill>
                    <a:srgbClr val="000000"/>
                  </a:solidFill>
                  <a:latin typeface="Nunito Bold"/>
                  <a:ea typeface="Nunito Bold"/>
                  <a:cs typeface="Nunito Bold"/>
                  <a:sym typeface="Nunito Bold"/>
                </a:rPr>
                <a:t>igure at least 1 stage and activity chain</a:t>
              </a:r>
            </a:p>
            <a:p>
              <a:pPr algn="ctr">
                <a:lnSpc>
                  <a:spcPts val="3556"/>
                </a:lnSpc>
              </a:pPr>
            </a:p>
            <a:p>
              <a:pPr algn="ctr">
                <a:lnSpc>
                  <a:spcPts val="3556"/>
                </a:lnSpc>
                <a:spcBef>
                  <a:spcPct val="0"/>
                </a:spcBef>
              </a:pPr>
              <a:r>
                <a:rPr lang="en-US" b="true" sz="3092">
                  <a:solidFill>
                    <a:srgbClr val="000000"/>
                  </a:solidFill>
                  <a:latin typeface="Nunito Bold"/>
                  <a:ea typeface="Nunito Bold"/>
                  <a:cs typeface="Nunito Bold"/>
                  <a:sym typeface="Nunito Bold"/>
                </a:rPr>
                <a:t>107 opportunitys</a:t>
              </a:r>
            </a:p>
          </p:txBody>
        </p:sp>
      </p:grpSp>
      <p:sp>
        <p:nvSpPr>
          <p:cNvPr name="Freeform 11" id="11"/>
          <p:cNvSpPr/>
          <p:nvPr/>
        </p:nvSpPr>
        <p:spPr>
          <a:xfrm flipH="false" flipV="false" rot="0">
            <a:off x="2783016" y="3215627"/>
            <a:ext cx="1937167" cy="1937167"/>
          </a:xfrm>
          <a:custGeom>
            <a:avLst/>
            <a:gdLst/>
            <a:ahLst/>
            <a:cxnLst/>
            <a:rect r="r" b="b" t="t" l="l"/>
            <a:pathLst>
              <a:path h="1937167" w="1937167">
                <a:moveTo>
                  <a:pt x="0" y="0"/>
                </a:moveTo>
                <a:lnTo>
                  <a:pt x="1937167" y="0"/>
                </a:lnTo>
                <a:lnTo>
                  <a:pt x="1937167" y="1937167"/>
                </a:lnTo>
                <a:lnTo>
                  <a:pt x="0" y="1937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570091" y="5307016"/>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
        <p:nvSpPr>
          <p:cNvPr name="TextBox 13" id="13"/>
          <p:cNvSpPr txBox="true"/>
          <p:nvPr/>
        </p:nvSpPr>
        <p:spPr>
          <a:xfrm rot="0">
            <a:off x="8128339" y="1676904"/>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Hình minh họa</a:t>
            </a:r>
          </a:p>
        </p:txBody>
      </p:sp>
      <p:sp>
        <p:nvSpPr>
          <p:cNvPr name="TextBox 14" id="14"/>
          <p:cNvSpPr txBox="true"/>
          <p:nvPr/>
        </p:nvSpPr>
        <p:spPr>
          <a:xfrm rot="0">
            <a:off x="1570091" y="1618052"/>
            <a:ext cx="4363017" cy="737235"/>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operation</a:t>
            </a:r>
          </a:p>
        </p:txBody>
      </p:sp>
      <p:sp>
        <p:nvSpPr>
          <p:cNvPr name="Freeform 15" id="15"/>
          <p:cNvSpPr/>
          <p:nvPr/>
        </p:nvSpPr>
        <p:spPr>
          <a:xfrm flipH="false" flipV="false" rot="0">
            <a:off x="7266203" y="2735383"/>
            <a:ext cx="9534571" cy="4834822"/>
          </a:xfrm>
          <a:custGeom>
            <a:avLst/>
            <a:gdLst/>
            <a:ahLst/>
            <a:cxnLst/>
            <a:rect r="r" b="b" t="t" l="l"/>
            <a:pathLst>
              <a:path h="4834822" w="9534571">
                <a:moveTo>
                  <a:pt x="0" y="0"/>
                </a:moveTo>
                <a:lnTo>
                  <a:pt x="9534572" y="0"/>
                </a:lnTo>
                <a:lnTo>
                  <a:pt x="9534572" y="4834822"/>
                </a:lnTo>
                <a:lnTo>
                  <a:pt x="0" y="4834822"/>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8"/>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8" id="8"/>
          <p:cNvGrpSpPr/>
          <p:nvPr/>
        </p:nvGrpSpPr>
        <p:grpSpPr>
          <a:xfrm rot="0">
            <a:off x="1570091" y="6192299"/>
            <a:ext cx="4363017" cy="1384478"/>
            <a:chOff x="0" y="0"/>
            <a:chExt cx="5817356" cy="1845970"/>
          </a:xfrm>
        </p:grpSpPr>
        <p:sp>
          <p:nvSpPr>
            <p:cNvPr name="TextBox 9" id="9"/>
            <p:cNvSpPr txBox="true"/>
            <p:nvPr/>
          </p:nvSpPr>
          <p:spPr>
            <a:xfrm rot="0">
              <a:off x="0" y="-9525"/>
              <a:ext cx="5817356" cy="1025525"/>
            </a:xfrm>
            <a:prstGeom prst="rect">
              <a:avLst/>
            </a:prstGeom>
          </p:spPr>
          <p:txBody>
            <a:bodyPr anchor="t" rtlCol="false" tIns="0" lIns="0" bIns="0" rIns="0">
              <a:spAutoFit/>
            </a:bodyPr>
            <a:lstStyle/>
            <a:p>
              <a:pPr algn="ctr" marL="0" indent="0" lvl="0">
                <a:lnSpc>
                  <a:spcPts val="6059"/>
                </a:lnSpc>
                <a:spcBef>
                  <a:spcPct val="0"/>
                </a:spcBef>
              </a:pPr>
              <a:r>
                <a:rPr lang="en-US" sz="5049">
                  <a:solidFill>
                    <a:srgbClr val="000000"/>
                  </a:solidFill>
                  <a:latin typeface="Klein"/>
                  <a:ea typeface="Klein"/>
                  <a:cs typeface="Klein"/>
                  <a:sym typeface="Klein"/>
                </a:rPr>
                <a:t>SALES</a:t>
              </a:r>
            </a:p>
          </p:txBody>
        </p:sp>
        <p:sp>
          <p:nvSpPr>
            <p:cNvPr name="TextBox 10" id="10"/>
            <p:cNvSpPr txBox="true"/>
            <p:nvPr/>
          </p:nvSpPr>
          <p:spPr>
            <a:xfrm rot="0">
              <a:off x="0" y="1232446"/>
              <a:ext cx="5817356" cy="613525"/>
            </a:xfrm>
            <a:prstGeom prst="rect">
              <a:avLst/>
            </a:prstGeom>
          </p:spPr>
          <p:txBody>
            <a:bodyPr anchor="t" rtlCol="false" tIns="0" lIns="0" bIns="0" rIns="0">
              <a:spAutoFit/>
            </a:bodyPr>
            <a:lstStyle/>
            <a:p>
              <a:pPr algn="ctr">
                <a:lnSpc>
                  <a:spcPts val="3556"/>
                </a:lnSpc>
                <a:spcBef>
                  <a:spcPct val="0"/>
                </a:spcBef>
              </a:pPr>
              <a:r>
                <a:rPr lang="en-US" b="true" sz="3092">
                  <a:solidFill>
                    <a:srgbClr val="000000"/>
                  </a:solidFill>
                  <a:latin typeface="Nunito Bold"/>
                  <a:ea typeface="Nunito Bold"/>
                  <a:cs typeface="Nunito Bold"/>
                  <a:sym typeface="Nunito Bold"/>
                </a:rPr>
                <a:t>123 sale order</a:t>
              </a:r>
            </a:p>
          </p:txBody>
        </p:sp>
      </p:grpSp>
      <p:sp>
        <p:nvSpPr>
          <p:cNvPr name="Freeform 11" id="11"/>
          <p:cNvSpPr/>
          <p:nvPr/>
        </p:nvSpPr>
        <p:spPr>
          <a:xfrm flipH="false" flipV="false" rot="0">
            <a:off x="2783016" y="3215627"/>
            <a:ext cx="1937167" cy="1937167"/>
          </a:xfrm>
          <a:custGeom>
            <a:avLst/>
            <a:gdLst/>
            <a:ahLst/>
            <a:cxnLst/>
            <a:rect r="r" b="b" t="t" l="l"/>
            <a:pathLst>
              <a:path h="1937167" w="1937167">
                <a:moveTo>
                  <a:pt x="0" y="0"/>
                </a:moveTo>
                <a:lnTo>
                  <a:pt x="1937167" y="0"/>
                </a:lnTo>
                <a:lnTo>
                  <a:pt x="1937167" y="1937167"/>
                </a:lnTo>
                <a:lnTo>
                  <a:pt x="0" y="1937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463216" y="3074084"/>
            <a:ext cx="9376571" cy="4578892"/>
          </a:xfrm>
          <a:custGeom>
            <a:avLst/>
            <a:gdLst/>
            <a:ahLst/>
            <a:cxnLst/>
            <a:rect r="r" b="b" t="t" l="l"/>
            <a:pathLst>
              <a:path h="4578892" w="9376571">
                <a:moveTo>
                  <a:pt x="0" y="0"/>
                </a:moveTo>
                <a:lnTo>
                  <a:pt x="9376571" y="0"/>
                </a:lnTo>
                <a:lnTo>
                  <a:pt x="9376571" y="4578892"/>
                </a:lnTo>
                <a:lnTo>
                  <a:pt x="0" y="4578892"/>
                </a:lnTo>
                <a:lnTo>
                  <a:pt x="0" y="0"/>
                </a:lnTo>
                <a:close/>
              </a:path>
            </a:pathLst>
          </a:custGeom>
          <a:blipFill>
            <a:blip r:embed="rId4"/>
            <a:stretch>
              <a:fillRect l="0" t="0" r="0" b="0"/>
            </a:stretch>
          </a:blipFill>
        </p:spPr>
      </p:sp>
      <p:sp>
        <p:nvSpPr>
          <p:cNvPr name="TextBox 13" id="13"/>
          <p:cNvSpPr txBox="true"/>
          <p:nvPr/>
        </p:nvSpPr>
        <p:spPr>
          <a:xfrm rot="0">
            <a:off x="8128339" y="1676904"/>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Hình minh họa</a:t>
            </a:r>
          </a:p>
        </p:txBody>
      </p:sp>
      <p:sp>
        <p:nvSpPr>
          <p:cNvPr name="TextBox 14" id="14"/>
          <p:cNvSpPr txBox="true"/>
          <p:nvPr/>
        </p:nvSpPr>
        <p:spPr>
          <a:xfrm rot="0">
            <a:off x="1570091" y="1618052"/>
            <a:ext cx="4363017" cy="737235"/>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operation</a:t>
            </a:r>
          </a:p>
        </p:txBody>
      </p:sp>
      <p:sp>
        <p:nvSpPr>
          <p:cNvPr name="TextBox 15" id="15"/>
          <p:cNvSpPr txBox="true"/>
          <p:nvPr/>
        </p:nvSpPr>
        <p:spPr>
          <a:xfrm rot="0">
            <a:off x="1570091" y="5307016"/>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8"/>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2783016" y="3215627"/>
            <a:ext cx="1937167" cy="1937167"/>
          </a:xfrm>
          <a:custGeom>
            <a:avLst/>
            <a:gdLst/>
            <a:ahLst/>
            <a:cxnLst/>
            <a:rect r="r" b="b" t="t" l="l"/>
            <a:pathLst>
              <a:path h="1937167" w="1937167">
                <a:moveTo>
                  <a:pt x="0" y="0"/>
                </a:moveTo>
                <a:lnTo>
                  <a:pt x="1937167" y="0"/>
                </a:lnTo>
                <a:lnTo>
                  <a:pt x="1937167" y="1937167"/>
                </a:lnTo>
                <a:lnTo>
                  <a:pt x="0" y="1937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574537" y="1819982"/>
            <a:ext cx="8879803" cy="2538184"/>
          </a:xfrm>
          <a:custGeom>
            <a:avLst/>
            <a:gdLst/>
            <a:ahLst/>
            <a:cxnLst/>
            <a:rect r="r" b="b" t="t" l="l"/>
            <a:pathLst>
              <a:path h="2538184" w="8879803">
                <a:moveTo>
                  <a:pt x="0" y="0"/>
                </a:moveTo>
                <a:lnTo>
                  <a:pt x="8879804" y="0"/>
                </a:lnTo>
                <a:lnTo>
                  <a:pt x="8879804" y="2538184"/>
                </a:lnTo>
                <a:lnTo>
                  <a:pt x="0" y="2538184"/>
                </a:lnTo>
                <a:lnTo>
                  <a:pt x="0" y="0"/>
                </a:lnTo>
                <a:close/>
              </a:path>
            </a:pathLst>
          </a:custGeom>
          <a:blipFill>
            <a:blip r:embed="rId4"/>
            <a:stretch>
              <a:fillRect l="0" t="-4954" r="0" b="0"/>
            </a:stretch>
          </a:blipFill>
        </p:spPr>
      </p:sp>
      <p:sp>
        <p:nvSpPr>
          <p:cNvPr name="Freeform 10" id="10"/>
          <p:cNvSpPr/>
          <p:nvPr/>
        </p:nvSpPr>
        <p:spPr>
          <a:xfrm flipH="false" flipV="false" rot="0">
            <a:off x="7564596" y="4486754"/>
            <a:ext cx="8889744" cy="2541756"/>
          </a:xfrm>
          <a:custGeom>
            <a:avLst/>
            <a:gdLst/>
            <a:ahLst/>
            <a:cxnLst/>
            <a:rect r="r" b="b" t="t" l="l"/>
            <a:pathLst>
              <a:path h="2541756" w="8889744">
                <a:moveTo>
                  <a:pt x="0" y="0"/>
                </a:moveTo>
                <a:lnTo>
                  <a:pt x="8889745" y="0"/>
                </a:lnTo>
                <a:lnTo>
                  <a:pt x="8889745" y="2541756"/>
                </a:lnTo>
                <a:lnTo>
                  <a:pt x="0" y="2541756"/>
                </a:lnTo>
                <a:lnTo>
                  <a:pt x="0" y="0"/>
                </a:lnTo>
                <a:close/>
              </a:path>
            </a:pathLst>
          </a:custGeom>
          <a:blipFill>
            <a:blip r:embed="rId5"/>
            <a:stretch>
              <a:fillRect l="0" t="-3831" r="0" b="0"/>
            </a:stretch>
          </a:blipFill>
        </p:spPr>
      </p:sp>
      <p:sp>
        <p:nvSpPr>
          <p:cNvPr name="Freeform 11" id="11"/>
          <p:cNvSpPr/>
          <p:nvPr/>
        </p:nvSpPr>
        <p:spPr>
          <a:xfrm flipH="false" flipV="false" rot="0">
            <a:off x="7574537" y="7161860"/>
            <a:ext cx="8879803" cy="1772015"/>
          </a:xfrm>
          <a:custGeom>
            <a:avLst/>
            <a:gdLst/>
            <a:ahLst/>
            <a:cxnLst/>
            <a:rect r="r" b="b" t="t" l="l"/>
            <a:pathLst>
              <a:path h="1772015" w="8879803">
                <a:moveTo>
                  <a:pt x="0" y="0"/>
                </a:moveTo>
                <a:lnTo>
                  <a:pt x="8879804" y="0"/>
                </a:lnTo>
                <a:lnTo>
                  <a:pt x="8879804" y="1772015"/>
                </a:lnTo>
                <a:lnTo>
                  <a:pt x="0" y="1772015"/>
                </a:lnTo>
                <a:lnTo>
                  <a:pt x="0" y="0"/>
                </a:lnTo>
                <a:close/>
              </a:path>
            </a:pathLst>
          </a:custGeom>
          <a:blipFill>
            <a:blip r:embed="rId6"/>
            <a:stretch>
              <a:fillRect l="0" t="0" r="0" b="-122369"/>
            </a:stretch>
          </a:blipFill>
        </p:spPr>
      </p:sp>
      <p:grpSp>
        <p:nvGrpSpPr>
          <p:cNvPr name="Group 12" id="12"/>
          <p:cNvGrpSpPr/>
          <p:nvPr/>
        </p:nvGrpSpPr>
        <p:grpSpPr>
          <a:xfrm rot="0">
            <a:off x="1393520" y="6206442"/>
            <a:ext cx="4539588" cy="3444306"/>
            <a:chOff x="0" y="0"/>
            <a:chExt cx="6052784" cy="4592408"/>
          </a:xfrm>
        </p:grpSpPr>
        <p:sp>
          <p:nvSpPr>
            <p:cNvPr name="TextBox 13" id="13"/>
            <p:cNvSpPr txBox="true"/>
            <p:nvPr/>
          </p:nvSpPr>
          <p:spPr>
            <a:xfrm rot="0">
              <a:off x="0" y="-9525"/>
              <a:ext cx="6052784" cy="1025525"/>
            </a:xfrm>
            <a:prstGeom prst="rect">
              <a:avLst/>
            </a:prstGeom>
          </p:spPr>
          <p:txBody>
            <a:bodyPr anchor="t" rtlCol="false" tIns="0" lIns="0" bIns="0" rIns="0">
              <a:spAutoFit/>
            </a:bodyPr>
            <a:lstStyle/>
            <a:p>
              <a:pPr algn="ctr" marL="0" indent="0" lvl="0">
                <a:lnSpc>
                  <a:spcPts val="6059"/>
                </a:lnSpc>
                <a:spcBef>
                  <a:spcPct val="0"/>
                </a:spcBef>
              </a:pPr>
              <a:r>
                <a:rPr lang="en-US" sz="5049">
                  <a:solidFill>
                    <a:srgbClr val="000000"/>
                  </a:solidFill>
                  <a:latin typeface="Klein"/>
                  <a:ea typeface="Klein"/>
                  <a:cs typeface="Klein"/>
                  <a:sym typeface="Klein"/>
                </a:rPr>
                <a:t>INVENTORY</a:t>
              </a:r>
            </a:p>
          </p:txBody>
        </p:sp>
        <p:sp>
          <p:nvSpPr>
            <p:cNvPr name="TextBox 14" id="14"/>
            <p:cNvSpPr txBox="true"/>
            <p:nvPr/>
          </p:nvSpPr>
          <p:spPr>
            <a:xfrm rot="0">
              <a:off x="0" y="1051471"/>
              <a:ext cx="6052784" cy="3540938"/>
            </a:xfrm>
            <a:prstGeom prst="rect">
              <a:avLst/>
            </a:prstGeom>
          </p:spPr>
          <p:txBody>
            <a:bodyPr anchor="t" rtlCol="false" tIns="0" lIns="0" bIns="0" rIns="0">
              <a:spAutoFit/>
            </a:bodyPr>
            <a:lstStyle/>
            <a:p>
              <a:pPr algn="ctr">
                <a:lnSpc>
                  <a:spcPts val="5411"/>
                </a:lnSpc>
              </a:pPr>
              <a:r>
                <a:rPr lang="en-US" sz="3092" b="true">
                  <a:solidFill>
                    <a:srgbClr val="000000"/>
                  </a:solidFill>
                  <a:latin typeface="Nunito Bold"/>
                  <a:ea typeface="Nunito Bold"/>
                  <a:cs typeface="Nunito Bold"/>
                  <a:sym typeface="Nunito Bold"/>
                </a:rPr>
                <a:t>50+ Delivery Orders</a:t>
              </a:r>
            </a:p>
            <a:p>
              <a:pPr algn="ctr">
                <a:lnSpc>
                  <a:spcPts val="5411"/>
                </a:lnSpc>
              </a:pPr>
              <a:r>
                <a:rPr lang="en-US" sz="3092" b="true">
                  <a:solidFill>
                    <a:srgbClr val="000000"/>
                  </a:solidFill>
                  <a:latin typeface="Nunito Bold"/>
                  <a:ea typeface="Nunito Bold"/>
                  <a:cs typeface="Nunito Bold"/>
                  <a:sym typeface="Nunito Bold"/>
                </a:rPr>
                <a:t>50+ Purchase Orders</a:t>
              </a:r>
            </a:p>
            <a:p>
              <a:pPr algn="ctr">
                <a:lnSpc>
                  <a:spcPts val="5411"/>
                </a:lnSpc>
              </a:pPr>
              <a:r>
                <a:rPr lang="en-US" b="true" sz="3092">
                  <a:solidFill>
                    <a:srgbClr val="000000"/>
                  </a:solidFill>
                  <a:latin typeface="Nunito Bold"/>
                  <a:ea typeface="Nunito Bold"/>
                  <a:cs typeface="Nunito Bold"/>
                  <a:sym typeface="Nunito Bold"/>
                </a:rPr>
                <a:t>30+ stock count records</a:t>
              </a:r>
            </a:p>
            <a:p>
              <a:pPr algn="ctr">
                <a:lnSpc>
                  <a:spcPts val="5411"/>
                </a:lnSpc>
              </a:pPr>
            </a:p>
          </p:txBody>
        </p:sp>
      </p:grpSp>
      <p:sp>
        <p:nvSpPr>
          <p:cNvPr name="TextBox 15" id="15"/>
          <p:cNvSpPr txBox="true"/>
          <p:nvPr/>
        </p:nvSpPr>
        <p:spPr>
          <a:xfrm rot="0">
            <a:off x="8128339" y="1324799"/>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Hình minh họa</a:t>
            </a:r>
          </a:p>
        </p:txBody>
      </p:sp>
      <p:sp>
        <p:nvSpPr>
          <p:cNvPr name="TextBox 16" id="16"/>
          <p:cNvSpPr txBox="true"/>
          <p:nvPr/>
        </p:nvSpPr>
        <p:spPr>
          <a:xfrm rot="0">
            <a:off x="1570091" y="1618052"/>
            <a:ext cx="4363017" cy="737235"/>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operation</a:t>
            </a:r>
          </a:p>
        </p:txBody>
      </p:sp>
      <p:sp>
        <p:nvSpPr>
          <p:cNvPr name="TextBox 17" id="17"/>
          <p:cNvSpPr txBox="true"/>
          <p:nvPr/>
        </p:nvSpPr>
        <p:spPr>
          <a:xfrm rot="0">
            <a:off x="1570091" y="5307016"/>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F8"/>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2783016" y="3215627"/>
            <a:ext cx="1937167" cy="1937167"/>
          </a:xfrm>
          <a:custGeom>
            <a:avLst/>
            <a:gdLst/>
            <a:ahLst/>
            <a:cxnLst/>
            <a:rect r="r" b="b" t="t" l="l"/>
            <a:pathLst>
              <a:path h="1937167" w="1937167">
                <a:moveTo>
                  <a:pt x="0" y="0"/>
                </a:moveTo>
                <a:lnTo>
                  <a:pt x="1937167" y="0"/>
                </a:lnTo>
                <a:lnTo>
                  <a:pt x="1937167" y="1937167"/>
                </a:lnTo>
                <a:lnTo>
                  <a:pt x="0" y="1937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265572" y="2250512"/>
            <a:ext cx="9397507" cy="2902282"/>
          </a:xfrm>
          <a:custGeom>
            <a:avLst/>
            <a:gdLst/>
            <a:ahLst/>
            <a:cxnLst/>
            <a:rect r="r" b="b" t="t" l="l"/>
            <a:pathLst>
              <a:path h="2902282" w="9397507">
                <a:moveTo>
                  <a:pt x="0" y="0"/>
                </a:moveTo>
                <a:lnTo>
                  <a:pt x="9397508" y="0"/>
                </a:lnTo>
                <a:lnTo>
                  <a:pt x="9397508" y="2902282"/>
                </a:lnTo>
                <a:lnTo>
                  <a:pt x="0" y="2902282"/>
                </a:lnTo>
                <a:lnTo>
                  <a:pt x="0" y="0"/>
                </a:lnTo>
                <a:close/>
              </a:path>
            </a:pathLst>
          </a:custGeom>
          <a:blipFill>
            <a:blip r:embed="rId4"/>
            <a:stretch>
              <a:fillRect l="0" t="0" r="0" b="-49366"/>
            </a:stretch>
          </a:blipFill>
        </p:spPr>
      </p:sp>
      <p:sp>
        <p:nvSpPr>
          <p:cNvPr name="Freeform 10" id="10"/>
          <p:cNvSpPr/>
          <p:nvPr/>
        </p:nvSpPr>
        <p:spPr>
          <a:xfrm flipH="false" flipV="false" rot="0">
            <a:off x="7265572" y="5693446"/>
            <a:ext cx="9397507" cy="2991187"/>
          </a:xfrm>
          <a:custGeom>
            <a:avLst/>
            <a:gdLst/>
            <a:ahLst/>
            <a:cxnLst/>
            <a:rect r="r" b="b" t="t" l="l"/>
            <a:pathLst>
              <a:path h="2991187" w="9397507">
                <a:moveTo>
                  <a:pt x="0" y="0"/>
                </a:moveTo>
                <a:lnTo>
                  <a:pt x="9397508" y="0"/>
                </a:lnTo>
                <a:lnTo>
                  <a:pt x="9397508" y="2991187"/>
                </a:lnTo>
                <a:lnTo>
                  <a:pt x="0" y="2991187"/>
                </a:lnTo>
                <a:lnTo>
                  <a:pt x="0" y="0"/>
                </a:lnTo>
                <a:close/>
              </a:path>
            </a:pathLst>
          </a:custGeom>
          <a:blipFill>
            <a:blip r:embed="rId5"/>
            <a:stretch>
              <a:fillRect l="0" t="0" r="0" b="-39414"/>
            </a:stretch>
          </a:blipFill>
        </p:spPr>
      </p:sp>
      <p:grpSp>
        <p:nvGrpSpPr>
          <p:cNvPr name="Group 11" id="11"/>
          <p:cNvGrpSpPr/>
          <p:nvPr/>
        </p:nvGrpSpPr>
        <p:grpSpPr>
          <a:xfrm rot="0">
            <a:off x="1570091" y="6206442"/>
            <a:ext cx="4363017" cy="2478190"/>
            <a:chOff x="0" y="0"/>
            <a:chExt cx="5817356" cy="3304254"/>
          </a:xfrm>
        </p:grpSpPr>
        <p:sp>
          <p:nvSpPr>
            <p:cNvPr name="TextBox 12" id="12"/>
            <p:cNvSpPr txBox="true"/>
            <p:nvPr/>
          </p:nvSpPr>
          <p:spPr>
            <a:xfrm rot="0">
              <a:off x="0" y="-9525"/>
              <a:ext cx="5817356" cy="1025525"/>
            </a:xfrm>
            <a:prstGeom prst="rect">
              <a:avLst/>
            </a:prstGeom>
          </p:spPr>
          <p:txBody>
            <a:bodyPr anchor="t" rtlCol="false" tIns="0" lIns="0" bIns="0" rIns="0">
              <a:spAutoFit/>
            </a:bodyPr>
            <a:lstStyle/>
            <a:p>
              <a:pPr algn="ctr" marL="0" indent="0" lvl="0">
                <a:lnSpc>
                  <a:spcPts val="6060"/>
                </a:lnSpc>
                <a:spcBef>
                  <a:spcPct val="0"/>
                </a:spcBef>
              </a:pPr>
              <a:r>
                <a:rPr lang="en-US" sz="5050">
                  <a:solidFill>
                    <a:srgbClr val="000000"/>
                  </a:solidFill>
                  <a:latin typeface="Klein"/>
                  <a:ea typeface="Klein"/>
                  <a:cs typeface="Klein"/>
                  <a:sym typeface="Klein"/>
                </a:rPr>
                <a:t>PURCHASE</a:t>
              </a:r>
            </a:p>
          </p:txBody>
        </p:sp>
        <p:sp>
          <p:nvSpPr>
            <p:cNvPr name="TextBox 13" id="13"/>
            <p:cNvSpPr txBox="true"/>
            <p:nvPr/>
          </p:nvSpPr>
          <p:spPr>
            <a:xfrm rot="0">
              <a:off x="0" y="1261021"/>
              <a:ext cx="5817356" cy="2043233"/>
            </a:xfrm>
            <a:prstGeom prst="rect">
              <a:avLst/>
            </a:prstGeom>
          </p:spPr>
          <p:txBody>
            <a:bodyPr anchor="t" rtlCol="false" tIns="0" lIns="0" bIns="0" rIns="0">
              <a:spAutoFit/>
            </a:bodyPr>
            <a:lstStyle/>
            <a:p>
              <a:pPr algn="ctr">
                <a:lnSpc>
                  <a:spcPts val="3246"/>
                </a:lnSpc>
              </a:pPr>
              <a:r>
                <a:rPr lang="en-US" sz="3092" b="true">
                  <a:solidFill>
                    <a:srgbClr val="000000"/>
                  </a:solidFill>
                  <a:latin typeface="Nunito Bold"/>
                  <a:ea typeface="Nunito Bold"/>
                  <a:cs typeface="Nunito Bold"/>
                  <a:sym typeface="Nunito Bold"/>
                </a:rPr>
                <a:t>140 RFQs (Request for Quotation)</a:t>
              </a:r>
            </a:p>
            <a:p>
              <a:pPr algn="ctr">
                <a:lnSpc>
                  <a:spcPts val="7637"/>
                </a:lnSpc>
              </a:pPr>
              <a:r>
                <a:rPr lang="en-US" b="true" sz="3092">
                  <a:solidFill>
                    <a:srgbClr val="000000"/>
                  </a:solidFill>
                  <a:latin typeface="Nunito Bold"/>
                  <a:ea typeface="Nunito Bold"/>
                  <a:cs typeface="Nunito Bold"/>
                  <a:sym typeface="Nunito Bold"/>
                </a:rPr>
                <a:t>88</a:t>
              </a:r>
              <a:r>
                <a:rPr lang="en-US" b="true" sz="3092">
                  <a:solidFill>
                    <a:srgbClr val="000000"/>
                  </a:solidFill>
                  <a:latin typeface="Nunito Bold"/>
                  <a:ea typeface="Nunito Bold"/>
                  <a:cs typeface="Nunito Bold"/>
                  <a:sym typeface="Nunito Bold"/>
                </a:rPr>
                <a:t> Purchase Orders</a:t>
              </a:r>
            </a:p>
          </p:txBody>
        </p:sp>
      </p:grpSp>
      <p:sp>
        <p:nvSpPr>
          <p:cNvPr name="TextBox 14" id="14"/>
          <p:cNvSpPr txBox="true"/>
          <p:nvPr/>
        </p:nvSpPr>
        <p:spPr>
          <a:xfrm rot="0">
            <a:off x="8128339" y="1676904"/>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Hình minh họa</a:t>
            </a:r>
          </a:p>
        </p:txBody>
      </p:sp>
      <p:sp>
        <p:nvSpPr>
          <p:cNvPr name="TextBox 15" id="15"/>
          <p:cNvSpPr txBox="true"/>
          <p:nvPr/>
        </p:nvSpPr>
        <p:spPr>
          <a:xfrm rot="0">
            <a:off x="1570091" y="1618052"/>
            <a:ext cx="4363017" cy="737235"/>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operation</a:t>
            </a:r>
          </a:p>
        </p:txBody>
      </p:sp>
      <p:sp>
        <p:nvSpPr>
          <p:cNvPr name="TextBox 16" id="16"/>
          <p:cNvSpPr txBox="true"/>
          <p:nvPr/>
        </p:nvSpPr>
        <p:spPr>
          <a:xfrm rot="0">
            <a:off x="1570091" y="5307016"/>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8"/>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2783016" y="3215627"/>
            <a:ext cx="1937167" cy="1937167"/>
          </a:xfrm>
          <a:custGeom>
            <a:avLst/>
            <a:gdLst/>
            <a:ahLst/>
            <a:cxnLst/>
            <a:rect r="r" b="b" t="t" l="l"/>
            <a:pathLst>
              <a:path h="1937167" w="1937167">
                <a:moveTo>
                  <a:pt x="0" y="0"/>
                </a:moveTo>
                <a:lnTo>
                  <a:pt x="1937167" y="0"/>
                </a:lnTo>
                <a:lnTo>
                  <a:pt x="1937167" y="1937167"/>
                </a:lnTo>
                <a:lnTo>
                  <a:pt x="0" y="1937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099492" y="1877132"/>
            <a:ext cx="9867994" cy="2133244"/>
          </a:xfrm>
          <a:custGeom>
            <a:avLst/>
            <a:gdLst/>
            <a:ahLst/>
            <a:cxnLst/>
            <a:rect r="r" b="b" t="t" l="l"/>
            <a:pathLst>
              <a:path h="2133244" w="9867994">
                <a:moveTo>
                  <a:pt x="0" y="0"/>
                </a:moveTo>
                <a:lnTo>
                  <a:pt x="9867994" y="0"/>
                </a:lnTo>
                <a:lnTo>
                  <a:pt x="9867994" y="2133244"/>
                </a:lnTo>
                <a:lnTo>
                  <a:pt x="0" y="2133244"/>
                </a:lnTo>
                <a:lnTo>
                  <a:pt x="0" y="0"/>
                </a:lnTo>
                <a:close/>
              </a:path>
            </a:pathLst>
          </a:custGeom>
          <a:blipFill>
            <a:blip r:embed="rId4"/>
            <a:stretch>
              <a:fillRect l="0" t="-7271" r="0" b="-61377"/>
            </a:stretch>
          </a:blipFill>
        </p:spPr>
      </p:sp>
      <p:sp>
        <p:nvSpPr>
          <p:cNvPr name="Freeform 10" id="10"/>
          <p:cNvSpPr/>
          <p:nvPr/>
        </p:nvSpPr>
        <p:spPr>
          <a:xfrm flipH="false" flipV="false" rot="0">
            <a:off x="7099492" y="4300752"/>
            <a:ext cx="9867994" cy="2288489"/>
          </a:xfrm>
          <a:custGeom>
            <a:avLst/>
            <a:gdLst/>
            <a:ahLst/>
            <a:cxnLst/>
            <a:rect r="r" b="b" t="t" l="l"/>
            <a:pathLst>
              <a:path h="2288489" w="9867994">
                <a:moveTo>
                  <a:pt x="0" y="0"/>
                </a:moveTo>
                <a:lnTo>
                  <a:pt x="9867994" y="0"/>
                </a:lnTo>
                <a:lnTo>
                  <a:pt x="9867994" y="2288489"/>
                </a:lnTo>
                <a:lnTo>
                  <a:pt x="0" y="2288489"/>
                </a:lnTo>
                <a:lnTo>
                  <a:pt x="0" y="0"/>
                </a:lnTo>
                <a:close/>
              </a:path>
            </a:pathLst>
          </a:custGeom>
          <a:blipFill>
            <a:blip r:embed="rId5"/>
            <a:stretch>
              <a:fillRect l="-788" t="0" r="-788" b="-61967"/>
            </a:stretch>
          </a:blipFill>
        </p:spPr>
      </p:sp>
      <p:sp>
        <p:nvSpPr>
          <p:cNvPr name="Freeform 11" id="11"/>
          <p:cNvSpPr/>
          <p:nvPr/>
        </p:nvSpPr>
        <p:spPr>
          <a:xfrm flipH="false" flipV="false" rot="0">
            <a:off x="7099492" y="6879617"/>
            <a:ext cx="9867994" cy="2140843"/>
          </a:xfrm>
          <a:custGeom>
            <a:avLst/>
            <a:gdLst/>
            <a:ahLst/>
            <a:cxnLst/>
            <a:rect r="r" b="b" t="t" l="l"/>
            <a:pathLst>
              <a:path h="2140843" w="9867994">
                <a:moveTo>
                  <a:pt x="0" y="0"/>
                </a:moveTo>
                <a:lnTo>
                  <a:pt x="9867994" y="0"/>
                </a:lnTo>
                <a:lnTo>
                  <a:pt x="9867994" y="2140843"/>
                </a:lnTo>
                <a:lnTo>
                  <a:pt x="0" y="2140843"/>
                </a:lnTo>
                <a:lnTo>
                  <a:pt x="0" y="0"/>
                </a:lnTo>
                <a:close/>
              </a:path>
            </a:pathLst>
          </a:custGeom>
          <a:blipFill>
            <a:blip r:embed="rId6"/>
            <a:stretch>
              <a:fillRect l="0" t="-6241" r="0" b="-77894"/>
            </a:stretch>
          </a:blipFill>
        </p:spPr>
      </p:sp>
      <p:grpSp>
        <p:nvGrpSpPr>
          <p:cNvPr name="Group 12" id="12"/>
          <p:cNvGrpSpPr/>
          <p:nvPr/>
        </p:nvGrpSpPr>
        <p:grpSpPr>
          <a:xfrm rot="0">
            <a:off x="1443969" y="6206489"/>
            <a:ext cx="4615261" cy="3353475"/>
            <a:chOff x="0" y="0"/>
            <a:chExt cx="6153681" cy="4471301"/>
          </a:xfrm>
        </p:grpSpPr>
        <p:sp>
          <p:nvSpPr>
            <p:cNvPr name="TextBox 13" id="13"/>
            <p:cNvSpPr txBox="true"/>
            <p:nvPr/>
          </p:nvSpPr>
          <p:spPr>
            <a:xfrm rot="0">
              <a:off x="0" y="-9525"/>
              <a:ext cx="6153681" cy="1025525"/>
            </a:xfrm>
            <a:prstGeom prst="rect">
              <a:avLst/>
            </a:prstGeom>
          </p:spPr>
          <p:txBody>
            <a:bodyPr anchor="t" rtlCol="false" tIns="0" lIns="0" bIns="0" rIns="0">
              <a:spAutoFit/>
            </a:bodyPr>
            <a:lstStyle/>
            <a:p>
              <a:pPr algn="ctr" marL="0" indent="0" lvl="0">
                <a:lnSpc>
                  <a:spcPts val="6060"/>
                </a:lnSpc>
                <a:spcBef>
                  <a:spcPct val="0"/>
                </a:spcBef>
              </a:pPr>
              <a:r>
                <a:rPr lang="en-US" sz="5050">
                  <a:solidFill>
                    <a:srgbClr val="000000"/>
                  </a:solidFill>
                  <a:latin typeface="Klein"/>
                  <a:ea typeface="Klein"/>
                  <a:cs typeface="Klein"/>
                  <a:sym typeface="Klein"/>
                </a:rPr>
                <a:t>ACCOUNTING</a:t>
              </a:r>
            </a:p>
          </p:txBody>
        </p:sp>
        <p:sp>
          <p:nvSpPr>
            <p:cNvPr name="TextBox 14" id="14"/>
            <p:cNvSpPr txBox="true"/>
            <p:nvPr/>
          </p:nvSpPr>
          <p:spPr>
            <a:xfrm rot="0">
              <a:off x="0" y="1070521"/>
              <a:ext cx="6153681" cy="3400780"/>
            </a:xfrm>
            <a:prstGeom prst="rect">
              <a:avLst/>
            </a:prstGeom>
          </p:spPr>
          <p:txBody>
            <a:bodyPr anchor="t" rtlCol="false" tIns="0" lIns="0" bIns="0" rIns="0">
              <a:spAutoFit/>
            </a:bodyPr>
            <a:lstStyle/>
            <a:p>
              <a:pPr algn="ctr">
                <a:lnSpc>
                  <a:spcPts val="5225"/>
                </a:lnSpc>
              </a:pPr>
              <a:r>
                <a:rPr lang="en-US" sz="3092" b="true">
                  <a:solidFill>
                    <a:srgbClr val="000000"/>
                  </a:solidFill>
                  <a:latin typeface="Nunito Bold"/>
                  <a:ea typeface="Nunito Bold"/>
                  <a:cs typeface="Nunito Bold"/>
                  <a:sym typeface="Nunito Bold"/>
                </a:rPr>
                <a:t>94 Customer Invoices</a:t>
              </a:r>
            </a:p>
            <a:p>
              <a:pPr algn="ctr">
                <a:lnSpc>
                  <a:spcPts val="5225"/>
                </a:lnSpc>
              </a:pPr>
              <a:r>
                <a:rPr lang="en-US" sz="3092" b="true">
                  <a:solidFill>
                    <a:srgbClr val="000000"/>
                  </a:solidFill>
                  <a:latin typeface="Nunito Bold"/>
                  <a:ea typeface="Nunito Bold"/>
                  <a:cs typeface="Nunito Bold"/>
                  <a:sym typeface="Nunito Bold"/>
                </a:rPr>
                <a:t>51 Vendor Bills</a:t>
              </a:r>
            </a:p>
            <a:p>
              <a:pPr algn="ctr">
                <a:lnSpc>
                  <a:spcPts val="5225"/>
                </a:lnSpc>
              </a:pPr>
              <a:r>
                <a:rPr lang="en-US" sz="3092" b="true">
                  <a:solidFill>
                    <a:srgbClr val="000000"/>
                  </a:solidFill>
                  <a:latin typeface="Nunito Bold"/>
                  <a:ea typeface="Nunito Bold"/>
                  <a:cs typeface="Nunito Bold"/>
                  <a:sym typeface="Nunito Bold"/>
                </a:rPr>
                <a:t>12 Credit Notes</a:t>
              </a:r>
            </a:p>
            <a:p>
              <a:pPr algn="ctr">
                <a:lnSpc>
                  <a:spcPts val="5225"/>
                </a:lnSpc>
              </a:pPr>
            </a:p>
          </p:txBody>
        </p:sp>
      </p:grpSp>
      <p:sp>
        <p:nvSpPr>
          <p:cNvPr name="TextBox 15" id="15"/>
          <p:cNvSpPr txBox="true"/>
          <p:nvPr/>
        </p:nvSpPr>
        <p:spPr>
          <a:xfrm rot="0">
            <a:off x="8128339" y="1324799"/>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Hình minh họa</a:t>
            </a:r>
          </a:p>
        </p:txBody>
      </p:sp>
      <p:sp>
        <p:nvSpPr>
          <p:cNvPr name="TextBox 16" id="16"/>
          <p:cNvSpPr txBox="true"/>
          <p:nvPr/>
        </p:nvSpPr>
        <p:spPr>
          <a:xfrm rot="0">
            <a:off x="1570091" y="1618052"/>
            <a:ext cx="4363017" cy="737235"/>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operation</a:t>
            </a:r>
          </a:p>
        </p:txBody>
      </p:sp>
      <p:sp>
        <p:nvSpPr>
          <p:cNvPr name="TextBox 17" id="17"/>
          <p:cNvSpPr txBox="true"/>
          <p:nvPr/>
        </p:nvSpPr>
        <p:spPr>
          <a:xfrm rot="0">
            <a:off x="1570091" y="5307016"/>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001601" y="5253477"/>
            <a:ext cx="8257699" cy="1783678"/>
          </a:xfrm>
          <a:prstGeom prst="rect">
            <a:avLst/>
          </a:prstGeom>
        </p:spPr>
        <p:txBody>
          <a:bodyPr anchor="t" rtlCol="false" tIns="0" lIns="0" bIns="0" rIns="0">
            <a:spAutoFit/>
          </a:bodyPr>
          <a:lstStyle/>
          <a:p>
            <a:pPr algn="r">
              <a:lnSpc>
                <a:spcPts val="14560"/>
              </a:lnSpc>
            </a:pPr>
            <a:r>
              <a:rPr lang="en-US" sz="10400" spc="436">
                <a:solidFill>
                  <a:srgbClr val="000000"/>
                </a:solidFill>
                <a:latin typeface="Tomorrow"/>
                <a:ea typeface="Tomorrow"/>
                <a:cs typeface="Tomorrow"/>
                <a:sym typeface="Tomorrow"/>
              </a:rPr>
              <a:t>TỔNG QUAN</a:t>
            </a:r>
          </a:p>
        </p:txBody>
      </p:sp>
      <p:sp>
        <p:nvSpPr>
          <p:cNvPr name="Freeform 3" id="3"/>
          <p:cNvSpPr/>
          <p:nvPr/>
        </p:nvSpPr>
        <p:spPr>
          <a:xfrm flipH="false" flipV="true" rot="0">
            <a:off x="0" y="-1661011"/>
            <a:ext cx="11861389" cy="12132865"/>
          </a:xfrm>
          <a:custGeom>
            <a:avLst/>
            <a:gdLst/>
            <a:ahLst/>
            <a:cxnLst/>
            <a:rect r="r" b="b" t="t" l="l"/>
            <a:pathLst>
              <a:path h="12132865" w="11861389">
                <a:moveTo>
                  <a:pt x="0" y="12132865"/>
                </a:moveTo>
                <a:lnTo>
                  <a:pt x="11861389" y="12132865"/>
                </a:lnTo>
                <a:lnTo>
                  <a:pt x="11861389" y="0"/>
                </a:lnTo>
                <a:lnTo>
                  <a:pt x="0" y="0"/>
                </a:lnTo>
                <a:lnTo>
                  <a:pt x="0" y="12132865"/>
                </a:lnTo>
                <a:close/>
              </a:path>
            </a:pathLst>
          </a:custGeom>
          <a:blipFill>
            <a:blip r:embed="rId2">
              <a:extLst>
                <a:ext uri="{96DAC541-7B7A-43D3-8B79-37D633B846F1}">
                  <asvg:svgBlip xmlns:asvg="http://schemas.microsoft.com/office/drawing/2016/SVG/main" r:embed="rId3"/>
                </a:ext>
              </a:extLst>
            </a:blip>
            <a:stretch>
              <a:fillRect l="0" t="0" r="-40" b="0"/>
            </a:stretch>
          </a:blipFill>
        </p:spPr>
      </p:sp>
      <p:sp>
        <p:nvSpPr>
          <p:cNvPr name="TextBox 4" id="4"/>
          <p:cNvSpPr txBox="true"/>
          <p:nvPr/>
        </p:nvSpPr>
        <p:spPr>
          <a:xfrm rot="0">
            <a:off x="11352247" y="2552700"/>
            <a:ext cx="5907053" cy="2390775"/>
          </a:xfrm>
          <a:prstGeom prst="rect">
            <a:avLst/>
          </a:prstGeom>
        </p:spPr>
        <p:txBody>
          <a:bodyPr anchor="t" rtlCol="false" tIns="0" lIns="0" bIns="0" rIns="0">
            <a:spAutoFit/>
          </a:bodyPr>
          <a:lstStyle/>
          <a:p>
            <a:pPr algn="r">
              <a:lnSpc>
                <a:spcPts val="17280"/>
              </a:lnSpc>
            </a:pPr>
            <a:r>
              <a:rPr lang="en-US" sz="14400" spc="1497">
                <a:solidFill>
                  <a:srgbClr val="0165FF"/>
                </a:solidFill>
                <a:latin typeface="庞门正道标题体"/>
                <a:ea typeface="庞门正道标题体"/>
                <a:cs typeface="庞门正道标题体"/>
                <a:sym typeface="庞门正道标题体"/>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8"/>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2783016" y="3215627"/>
            <a:ext cx="1937167" cy="1937167"/>
          </a:xfrm>
          <a:custGeom>
            <a:avLst/>
            <a:gdLst/>
            <a:ahLst/>
            <a:cxnLst/>
            <a:rect r="r" b="b" t="t" l="l"/>
            <a:pathLst>
              <a:path h="1937167" w="1937167">
                <a:moveTo>
                  <a:pt x="0" y="0"/>
                </a:moveTo>
                <a:lnTo>
                  <a:pt x="1937167" y="0"/>
                </a:lnTo>
                <a:lnTo>
                  <a:pt x="1937167" y="1937167"/>
                </a:lnTo>
                <a:lnTo>
                  <a:pt x="0" y="1937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142610" y="2043304"/>
            <a:ext cx="9770379" cy="3100196"/>
          </a:xfrm>
          <a:custGeom>
            <a:avLst/>
            <a:gdLst/>
            <a:ahLst/>
            <a:cxnLst/>
            <a:rect r="r" b="b" t="t" l="l"/>
            <a:pathLst>
              <a:path h="3100196" w="9770379">
                <a:moveTo>
                  <a:pt x="0" y="0"/>
                </a:moveTo>
                <a:lnTo>
                  <a:pt x="9770378" y="0"/>
                </a:lnTo>
                <a:lnTo>
                  <a:pt x="9770378" y="3100196"/>
                </a:lnTo>
                <a:lnTo>
                  <a:pt x="0" y="3100196"/>
                </a:lnTo>
                <a:lnTo>
                  <a:pt x="0" y="0"/>
                </a:lnTo>
                <a:close/>
              </a:path>
            </a:pathLst>
          </a:custGeom>
          <a:blipFill>
            <a:blip r:embed="rId4"/>
            <a:stretch>
              <a:fillRect l="0" t="0" r="0" b="-13750"/>
            </a:stretch>
          </a:blipFill>
        </p:spPr>
      </p:sp>
      <p:sp>
        <p:nvSpPr>
          <p:cNvPr name="Freeform 10" id="10"/>
          <p:cNvSpPr/>
          <p:nvPr/>
        </p:nvSpPr>
        <p:spPr>
          <a:xfrm flipH="false" flipV="false" rot="0">
            <a:off x="7259715" y="5514519"/>
            <a:ext cx="9547548" cy="3355352"/>
          </a:xfrm>
          <a:custGeom>
            <a:avLst/>
            <a:gdLst/>
            <a:ahLst/>
            <a:cxnLst/>
            <a:rect r="r" b="b" t="t" l="l"/>
            <a:pathLst>
              <a:path h="3355352" w="9547548">
                <a:moveTo>
                  <a:pt x="0" y="0"/>
                </a:moveTo>
                <a:lnTo>
                  <a:pt x="9547548" y="0"/>
                </a:lnTo>
                <a:lnTo>
                  <a:pt x="9547548" y="3355352"/>
                </a:lnTo>
                <a:lnTo>
                  <a:pt x="0" y="3355352"/>
                </a:lnTo>
                <a:lnTo>
                  <a:pt x="0" y="0"/>
                </a:lnTo>
                <a:close/>
              </a:path>
            </a:pathLst>
          </a:custGeom>
          <a:blipFill>
            <a:blip r:embed="rId5"/>
            <a:stretch>
              <a:fillRect l="0" t="0" r="0" b="0"/>
            </a:stretch>
          </a:blipFill>
        </p:spPr>
      </p:sp>
      <p:grpSp>
        <p:nvGrpSpPr>
          <p:cNvPr name="Group 11" id="11"/>
          <p:cNvGrpSpPr/>
          <p:nvPr/>
        </p:nvGrpSpPr>
        <p:grpSpPr>
          <a:xfrm rot="0">
            <a:off x="1443969" y="6206489"/>
            <a:ext cx="4615261" cy="3380473"/>
            <a:chOff x="0" y="0"/>
            <a:chExt cx="6153681" cy="4507297"/>
          </a:xfrm>
        </p:grpSpPr>
        <p:sp>
          <p:nvSpPr>
            <p:cNvPr name="TextBox 12" id="12"/>
            <p:cNvSpPr txBox="true"/>
            <p:nvPr/>
          </p:nvSpPr>
          <p:spPr>
            <a:xfrm rot="0">
              <a:off x="0" y="-9525"/>
              <a:ext cx="6153681" cy="1025525"/>
            </a:xfrm>
            <a:prstGeom prst="rect">
              <a:avLst/>
            </a:prstGeom>
          </p:spPr>
          <p:txBody>
            <a:bodyPr anchor="t" rtlCol="false" tIns="0" lIns="0" bIns="0" rIns="0">
              <a:spAutoFit/>
            </a:bodyPr>
            <a:lstStyle/>
            <a:p>
              <a:pPr algn="ctr" marL="0" indent="0" lvl="0">
                <a:lnSpc>
                  <a:spcPts val="6060"/>
                </a:lnSpc>
                <a:spcBef>
                  <a:spcPct val="0"/>
                </a:spcBef>
              </a:pPr>
              <a:r>
                <a:rPr lang="en-US" sz="5050">
                  <a:solidFill>
                    <a:srgbClr val="000000"/>
                  </a:solidFill>
                  <a:latin typeface="Klein"/>
                  <a:ea typeface="Klein"/>
                  <a:cs typeface="Klein"/>
                  <a:sym typeface="Klein"/>
                </a:rPr>
                <a:t>ACCOUNTING</a:t>
              </a:r>
            </a:p>
          </p:txBody>
        </p:sp>
        <p:sp>
          <p:nvSpPr>
            <p:cNvPr name="TextBox 13" id="13"/>
            <p:cNvSpPr txBox="true"/>
            <p:nvPr/>
          </p:nvSpPr>
          <p:spPr>
            <a:xfrm rot="0">
              <a:off x="0" y="927646"/>
              <a:ext cx="6153681" cy="3579652"/>
            </a:xfrm>
            <a:prstGeom prst="rect">
              <a:avLst/>
            </a:prstGeom>
          </p:spPr>
          <p:txBody>
            <a:bodyPr anchor="t" rtlCol="false" tIns="0" lIns="0" bIns="0" rIns="0">
              <a:spAutoFit/>
            </a:bodyPr>
            <a:lstStyle/>
            <a:p>
              <a:pPr algn="ctr">
                <a:lnSpc>
                  <a:spcPts val="6771"/>
                </a:lnSpc>
              </a:pPr>
              <a:r>
                <a:rPr lang="en-US" sz="3092" b="true">
                  <a:solidFill>
                    <a:srgbClr val="000000"/>
                  </a:solidFill>
                  <a:latin typeface="Nunito Bold"/>
                  <a:ea typeface="Nunito Bold"/>
                  <a:cs typeface="Nunito Bold"/>
                  <a:sym typeface="Nunito Bold"/>
                </a:rPr>
                <a:t>10 Debit Notes</a:t>
              </a:r>
            </a:p>
            <a:p>
              <a:pPr algn="ctr">
                <a:lnSpc>
                  <a:spcPts val="3556"/>
                </a:lnSpc>
              </a:pPr>
              <a:r>
                <a:rPr lang="en-US" sz="3092" b="true">
                  <a:solidFill>
                    <a:srgbClr val="000000"/>
                  </a:solidFill>
                  <a:latin typeface="Nunito Bold"/>
                  <a:ea typeface="Nunito Bold"/>
                  <a:cs typeface="Nunito Bold"/>
                  <a:sym typeface="Nunito Bold"/>
                </a:rPr>
                <a:t>Payment control activities for Cash and Bank accounts</a:t>
              </a:r>
            </a:p>
            <a:p>
              <a:pPr algn="ctr">
                <a:lnSpc>
                  <a:spcPts val="3556"/>
                </a:lnSpc>
                <a:spcBef>
                  <a:spcPct val="0"/>
                </a:spcBef>
              </a:pPr>
            </a:p>
          </p:txBody>
        </p:sp>
      </p:grpSp>
      <p:sp>
        <p:nvSpPr>
          <p:cNvPr name="TextBox 14" id="14"/>
          <p:cNvSpPr txBox="true"/>
          <p:nvPr/>
        </p:nvSpPr>
        <p:spPr>
          <a:xfrm rot="0">
            <a:off x="8128339" y="1389452"/>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Hình minh họa</a:t>
            </a:r>
          </a:p>
        </p:txBody>
      </p:sp>
      <p:sp>
        <p:nvSpPr>
          <p:cNvPr name="TextBox 15" id="15"/>
          <p:cNvSpPr txBox="true"/>
          <p:nvPr/>
        </p:nvSpPr>
        <p:spPr>
          <a:xfrm rot="0">
            <a:off x="1570091" y="1618052"/>
            <a:ext cx="4363017" cy="737235"/>
          </a:xfrm>
          <a:prstGeom prst="rect">
            <a:avLst/>
          </a:prstGeom>
        </p:spPr>
        <p:txBody>
          <a:bodyPr anchor="t" rtlCol="false" tIns="0" lIns="0" bIns="0" rIns="0">
            <a:spAutoFit/>
          </a:bodyPr>
          <a:lstStyle/>
          <a:p>
            <a:pPr algn="ctr" marL="0" indent="0" lvl="0">
              <a:lnSpc>
                <a:spcPts val="5400"/>
              </a:lnSpc>
            </a:pPr>
            <a:r>
              <a:rPr lang="en-US" b="true" sz="5400">
                <a:solidFill>
                  <a:srgbClr val="000000"/>
                </a:solidFill>
                <a:latin typeface="Tomorrow Bold"/>
                <a:ea typeface="Tomorrow Bold"/>
                <a:cs typeface="Tomorrow Bold"/>
                <a:sym typeface="Tomorrow Bold"/>
              </a:rPr>
              <a:t>operation</a:t>
            </a:r>
          </a:p>
        </p:txBody>
      </p:sp>
      <p:sp>
        <p:nvSpPr>
          <p:cNvPr name="TextBox 16" id="16"/>
          <p:cNvSpPr txBox="true"/>
          <p:nvPr/>
        </p:nvSpPr>
        <p:spPr>
          <a:xfrm rot="0">
            <a:off x="1570091" y="5307016"/>
            <a:ext cx="4363017"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Đạt yêu cầu</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1661011"/>
            <a:ext cx="11861389" cy="12132865"/>
          </a:xfrm>
          <a:custGeom>
            <a:avLst/>
            <a:gdLst/>
            <a:ahLst/>
            <a:cxnLst/>
            <a:rect r="r" b="b" t="t" l="l"/>
            <a:pathLst>
              <a:path h="12132865" w="11861389">
                <a:moveTo>
                  <a:pt x="0" y="12132865"/>
                </a:moveTo>
                <a:lnTo>
                  <a:pt x="11861389" y="12132865"/>
                </a:lnTo>
                <a:lnTo>
                  <a:pt x="11861389" y="0"/>
                </a:lnTo>
                <a:lnTo>
                  <a:pt x="0" y="0"/>
                </a:lnTo>
                <a:lnTo>
                  <a:pt x="0" y="12132865"/>
                </a:lnTo>
                <a:close/>
              </a:path>
            </a:pathLst>
          </a:custGeom>
          <a:blipFill>
            <a:blip r:embed="rId2">
              <a:extLst>
                <a:ext uri="{96DAC541-7B7A-43D3-8B79-37D633B846F1}">
                  <asvg:svgBlip xmlns:asvg="http://schemas.microsoft.com/office/drawing/2016/SVG/main" r:embed="rId3"/>
                </a:ext>
              </a:extLst>
            </a:blip>
            <a:stretch>
              <a:fillRect l="0" t="0" r="-40" b="0"/>
            </a:stretch>
          </a:blipFill>
        </p:spPr>
      </p:sp>
      <p:sp>
        <p:nvSpPr>
          <p:cNvPr name="TextBox 3" id="3"/>
          <p:cNvSpPr txBox="true"/>
          <p:nvPr/>
        </p:nvSpPr>
        <p:spPr>
          <a:xfrm rot="0">
            <a:off x="9001601" y="5253477"/>
            <a:ext cx="8257699" cy="1783679"/>
          </a:xfrm>
          <a:prstGeom prst="rect">
            <a:avLst/>
          </a:prstGeom>
        </p:spPr>
        <p:txBody>
          <a:bodyPr anchor="t" rtlCol="false" tIns="0" lIns="0" bIns="0" rIns="0">
            <a:spAutoFit/>
          </a:bodyPr>
          <a:lstStyle/>
          <a:p>
            <a:pPr algn="r">
              <a:lnSpc>
                <a:spcPts val="14560"/>
              </a:lnSpc>
            </a:pPr>
            <a:r>
              <a:rPr lang="en-US" sz="10400" spc="435">
                <a:solidFill>
                  <a:srgbClr val="000000"/>
                </a:solidFill>
                <a:latin typeface="Tomorrow"/>
                <a:ea typeface="Tomorrow"/>
                <a:cs typeface="Tomorrow"/>
                <a:sym typeface="Tomorrow"/>
              </a:rPr>
              <a:t>MỞ RỘNG</a:t>
            </a:r>
          </a:p>
        </p:txBody>
      </p:sp>
      <p:sp>
        <p:nvSpPr>
          <p:cNvPr name="TextBox 4" id="4"/>
          <p:cNvSpPr txBox="true"/>
          <p:nvPr/>
        </p:nvSpPr>
        <p:spPr>
          <a:xfrm rot="0">
            <a:off x="11352247" y="2552700"/>
            <a:ext cx="5907053" cy="2390775"/>
          </a:xfrm>
          <a:prstGeom prst="rect">
            <a:avLst/>
          </a:prstGeom>
        </p:spPr>
        <p:txBody>
          <a:bodyPr anchor="t" rtlCol="false" tIns="0" lIns="0" bIns="0" rIns="0">
            <a:spAutoFit/>
          </a:bodyPr>
          <a:lstStyle/>
          <a:p>
            <a:pPr algn="r">
              <a:lnSpc>
                <a:spcPts val="17280"/>
              </a:lnSpc>
            </a:pPr>
            <a:r>
              <a:rPr lang="en-US" sz="14400" spc="1497">
                <a:solidFill>
                  <a:srgbClr val="0165FF"/>
                </a:solidFill>
                <a:latin typeface="庞门正道标题体"/>
                <a:ea typeface="庞门正道标题体"/>
                <a:cs typeface="庞门正道标题体"/>
                <a:sym typeface="庞门正道标题体"/>
              </a:rPr>
              <a:t>04.</a:t>
            </a:r>
          </a:p>
        </p:txBody>
      </p:sp>
      <p:sp>
        <p:nvSpPr>
          <p:cNvPr name="TextBox 5" id="5"/>
          <p:cNvSpPr txBox="true"/>
          <p:nvPr/>
        </p:nvSpPr>
        <p:spPr>
          <a:xfrm rot="0">
            <a:off x="10240916" y="7275316"/>
            <a:ext cx="7018106" cy="462915"/>
          </a:xfrm>
          <a:prstGeom prst="rect">
            <a:avLst/>
          </a:prstGeom>
        </p:spPr>
        <p:txBody>
          <a:bodyPr anchor="t" rtlCol="false" tIns="0" lIns="0" bIns="0" rIns="0">
            <a:spAutoFit/>
          </a:bodyPr>
          <a:lstStyle/>
          <a:p>
            <a:pPr algn="r">
              <a:lnSpc>
                <a:spcPts val="3358"/>
              </a:lnSpc>
            </a:pPr>
            <a:r>
              <a:rPr lang="en-US" sz="2400" spc="1293">
                <a:solidFill>
                  <a:srgbClr val="A6A6A6"/>
                </a:solidFill>
                <a:latin typeface="Arimo"/>
                <a:ea typeface="Arimo"/>
                <a:cs typeface="Arimo"/>
                <a:sym typeface="Arimo"/>
              </a:rPr>
              <a:t>Annual Work Overview</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066258" y="2949640"/>
            <a:ext cx="9934462" cy="4387720"/>
          </a:xfrm>
          <a:custGeom>
            <a:avLst/>
            <a:gdLst/>
            <a:ahLst/>
            <a:cxnLst/>
            <a:rect r="r" b="b" t="t" l="l"/>
            <a:pathLst>
              <a:path h="4387720" w="9934462">
                <a:moveTo>
                  <a:pt x="0" y="0"/>
                </a:moveTo>
                <a:lnTo>
                  <a:pt x="9934462" y="0"/>
                </a:lnTo>
                <a:lnTo>
                  <a:pt x="9934462" y="4387720"/>
                </a:lnTo>
                <a:lnTo>
                  <a:pt x="0" y="4387720"/>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Yêu cầu</a:t>
            </a:r>
          </a:p>
        </p:txBody>
      </p:sp>
      <p:sp>
        <p:nvSpPr>
          <p:cNvPr name="TextBox 10" id="10"/>
          <p:cNvSpPr txBox="true"/>
          <p:nvPr/>
        </p:nvSpPr>
        <p:spPr>
          <a:xfrm rot="0">
            <a:off x="1570091" y="3419739"/>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website ecommerce</a:t>
            </a:r>
          </a:p>
        </p:txBody>
      </p:sp>
      <p:sp>
        <p:nvSpPr>
          <p:cNvPr name="TextBox 11" id="11"/>
          <p:cNvSpPr txBox="true"/>
          <p:nvPr/>
        </p:nvSpPr>
        <p:spPr>
          <a:xfrm rot="0">
            <a:off x="1570091" y="4340968"/>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chatbot</a:t>
            </a:r>
          </a:p>
        </p:txBody>
      </p:sp>
      <p:sp>
        <p:nvSpPr>
          <p:cNvPr name="TextBox 12" id="12"/>
          <p:cNvSpPr txBox="true"/>
          <p:nvPr/>
        </p:nvSpPr>
        <p:spPr>
          <a:xfrm rot="0">
            <a:off x="8128339" y="1676904"/>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trang web thương mại điện tử với chatbot</a:t>
            </a:r>
          </a:p>
        </p:txBody>
      </p:sp>
      <p:sp>
        <p:nvSpPr>
          <p:cNvPr name="TextBox 13" id="13"/>
          <p:cNvSpPr txBox="true"/>
          <p:nvPr/>
        </p:nvSpPr>
        <p:spPr>
          <a:xfrm rot="0">
            <a:off x="1560748" y="5306135"/>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POS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061607" y="3081869"/>
            <a:ext cx="9943763" cy="5439132"/>
          </a:xfrm>
          <a:custGeom>
            <a:avLst/>
            <a:gdLst/>
            <a:ahLst/>
            <a:cxnLst/>
            <a:rect r="r" b="b" t="t" l="l"/>
            <a:pathLst>
              <a:path h="5439132" w="9943763">
                <a:moveTo>
                  <a:pt x="0" y="0"/>
                </a:moveTo>
                <a:lnTo>
                  <a:pt x="9943763" y="0"/>
                </a:lnTo>
                <a:lnTo>
                  <a:pt x="9943763" y="5439132"/>
                </a:lnTo>
                <a:lnTo>
                  <a:pt x="0" y="5439132"/>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Yêu cầu</a:t>
            </a:r>
          </a:p>
        </p:txBody>
      </p:sp>
      <p:sp>
        <p:nvSpPr>
          <p:cNvPr name="TextBox 10" id="10"/>
          <p:cNvSpPr txBox="true"/>
          <p:nvPr/>
        </p:nvSpPr>
        <p:spPr>
          <a:xfrm rot="0">
            <a:off x="1570091" y="3419739"/>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website ecommerce</a:t>
            </a:r>
          </a:p>
        </p:txBody>
      </p:sp>
      <p:sp>
        <p:nvSpPr>
          <p:cNvPr name="TextBox 11" id="11"/>
          <p:cNvSpPr txBox="true"/>
          <p:nvPr/>
        </p:nvSpPr>
        <p:spPr>
          <a:xfrm rot="0">
            <a:off x="1570091" y="4340968"/>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chatbot</a:t>
            </a:r>
          </a:p>
        </p:txBody>
      </p:sp>
      <p:sp>
        <p:nvSpPr>
          <p:cNvPr name="TextBox 12" id="12"/>
          <p:cNvSpPr txBox="true"/>
          <p:nvPr/>
        </p:nvSpPr>
        <p:spPr>
          <a:xfrm rot="0">
            <a:off x="8128339" y="1676904"/>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Giao diện trang web thương mại điện tử với chatbot</a:t>
            </a:r>
          </a:p>
        </p:txBody>
      </p:sp>
      <p:sp>
        <p:nvSpPr>
          <p:cNvPr name="TextBox 13" id="13"/>
          <p:cNvSpPr txBox="true"/>
          <p:nvPr/>
        </p:nvSpPr>
        <p:spPr>
          <a:xfrm rot="0">
            <a:off x="1560748" y="5306135"/>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POS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205110" y="2780761"/>
            <a:ext cx="9656758" cy="5069798"/>
          </a:xfrm>
          <a:custGeom>
            <a:avLst/>
            <a:gdLst/>
            <a:ahLst/>
            <a:cxnLst/>
            <a:rect r="r" b="b" t="t" l="l"/>
            <a:pathLst>
              <a:path h="5069798" w="9656758">
                <a:moveTo>
                  <a:pt x="0" y="0"/>
                </a:moveTo>
                <a:lnTo>
                  <a:pt x="9656758" y="0"/>
                </a:lnTo>
                <a:lnTo>
                  <a:pt x="9656758" y="5069799"/>
                </a:lnTo>
                <a:lnTo>
                  <a:pt x="0" y="5069799"/>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Yêu cầu</a:t>
            </a:r>
          </a:p>
        </p:txBody>
      </p:sp>
      <p:sp>
        <p:nvSpPr>
          <p:cNvPr name="TextBox 10" id="10"/>
          <p:cNvSpPr txBox="true"/>
          <p:nvPr/>
        </p:nvSpPr>
        <p:spPr>
          <a:xfrm rot="0">
            <a:off x="1570091" y="3419739"/>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website ecommerce</a:t>
            </a:r>
          </a:p>
        </p:txBody>
      </p:sp>
      <p:sp>
        <p:nvSpPr>
          <p:cNvPr name="TextBox 11" id="11"/>
          <p:cNvSpPr txBox="true"/>
          <p:nvPr/>
        </p:nvSpPr>
        <p:spPr>
          <a:xfrm rot="0">
            <a:off x="1570091" y="4340968"/>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chatbot</a:t>
            </a:r>
          </a:p>
        </p:txBody>
      </p:sp>
      <p:sp>
        <p:nvSpPr>
          <p:cNvPr name="TextBox 12" id="12"/>
          <p:cNvSpPr txBox="true"/>
          <p:nvPr/>
        </p:nvSpPr>
        <p:spPr>
          <a:xfrm rot="0">
            <a:off x="8128339" y="1686429"/>
            <a:ext cx="7810299" cy="405217"/>
          </a:xfrm>
          <a:prstGeom prst="rect">
            <a:avLst/>
          </a:prstGeom>
        </p:spPr>
        <p:txBody>
          <a:bodyPr anchor="t" rtlCol="false" tIns="0" lIns="0" bIns="0" rIns="0">
            <a:spAutoFit/>
          </a:bodyPr>
          <a:lstStyle/>
          <a:p>
            <a:pPr algn="ctr" marL="0" indent="0" lvl="0">
              <a:lnSpc>
                <a:spcPts val="3366"/>
              </a:lnSpc>
              <a:spcBef>
                <a:spcPct val="0"/>
              </a:spcBef>
            </a:pPr>
            <a:r>
              <a:rPr lang="en-US" sz="2589">
                <a:solidFill>
                  <a:srgbClr val="000000"/>
                </a:solidFill>
                <a:latin typeface="DM Sans"/>
                <a:ea typeface="DM Sans"/>
                <a:cs typeface="DM Sans"/>
                <a:sym typeface="DM Sans"/>
              </a:rPr>
              <a:t>3 điểm bán lẻ POS </a:t>
            </a:r>
          </a:p>
        </p:txBody>
      </p:sp>
      <p:sp>
        <p:nvSpPr>
          <p:cNvPr name="TextBox 13" id="13"/>
          <p:cNvSpPr txBox="true"/>
          <p:nvPr/>
        </p:nvSpPr>
        <p:spPr>
          <a:xfrm rot="0">
            <a:off x="1560748" y="5306135"/>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POS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590298" y="1281697"/>
            <a:ext cx="8886383" cy="3037950"/>
          </a:xfrm>
          <a:custGeom>
            <a:avLst/>
            <a:gdLst/>
            <a:ahLst/>
            <a:cxnLst/>
            <a:rect r="r" b="b" t="t" l="l"/>
            <a:pathLst>
              <a:path h="3037950" w="8886383">
                <a:moveTo>
                  <a:pt x="0" y="0"/>
                </a:moveTo>
                <a:lnTo>
                  <a:pt x="8886382" y="0"/>
                </a:lnTo>
                <a:lnTo>
                  <a:pt x="8886382" y="3037950"/>
                </a:lnTo>
                <a:lnTo>
                  <a:pt x="0" y="3037950"/>
                </a:lnTo>
                <a:lnTo>
                  <a:pt x="0" y="0"/>
                </a:lnTo>
                <a:close/>
              </a:path>
            </a:pathLst>
          </a:custGeom>
          <a:blipFill>
            <a:blip r:embed="rId2"/>
            <a:stretch>
              <a:fillRect l="0" t="0" r="0" b="0"/>
            </a:stretch>
          </a:blipFill>
        </p:spPr>
      </p:sp>
      <p:sp>
        <p:nvSpPr>
          <p:cNvPr name="Freeform 9" id="9"/>
          <p:cNvSpPr/>
          <p:nvPr/>
        </p:nvSpPr>
        <p:spPr>
          <a:xfrm flipH="false" flipV="false" rot="0">
            <a:off x="7599823" y="4718065"/>
            <a:ext cx="8886383" cy="4284775"/>
          </a:xfrm>
          <a:custGeom>
            <a:avLst/>
            <a:gdLst/>
            <a:ahLst/>
            <a:cxnLst/>
            <a:rect r="r" b="b" t="t" l="l"/>
            <a:pathLst>
              <a:path h="4284775" w="8886383">
                <a:moveTo>
                  <a:pt x="0" y="0"/>
                </a:moveTo>
                <a:lnTo>
                  <a:pt x="8886382" y="0"/>
                </a:lnTo>
                <a:lnTo>
                  <a:pt x="8886382" y="4284775"/>
                </a:lnTo>
                <a:lnTo>
                  <a:pt x="0" y="4284775"/>
                </a:lnTo>
                <a:lnTo>
                  <a:pt x="0" y="0"/>
                </a:lnTo>
                <a:close/>
              </a:path>
            </a:pathLst>
          </a:custGeom>
          <a:blipFill>
            <a:blip r:embed="rId3"/>
            <a:stretch>
              <a:fillRect l="0" t="0" r="0" b="0"/>
            </a:stretch>
          </a:blipFill>
        </p:spPr>
      </p:sp>
      <p:sp>
        <p:nvSpPr>
          <p:cNvPr name="TextBox 10" id="10"/>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Yêu cầu</a:t>
            </a:r>
          </a:p>
        </p:txBody>
      </p:sp>
      <p:sp>
        <p:nvSpPr>
          <p:cNvPr name="TextBox 11" id="11"/>
          <p:cNvSpPr txBox="true"/>
          <p:nvPr/>
        </p:nvSpPr>
        <p:spPr>
          <a:xfrm rot="0">
            <a:off x="1570091" y="3419793"/>
            <a:ext cx="4363017" cy="495246"/>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Quản lý thành viên</a:t>
            </a:r>
          </a:p>
        </p:txBody>
      </p:sp>
      <p:sp>
        <p:nvSpPr>
          <p:cNvPr name="TextBox 12" id="12"/>
          <p:cNvSpPr txBox="true"/>
          <p:nvPr/>
        </p:nvSpPr>
        <p:spPr>
          <a:xfrm rot="0">
            <a:off x="1570091" y="8008304"/>
            <a:ext cx="4363017" cy="774732"/>
          </a:xfrm>
          <a:prstGeom prst="rect">
            <a:avLst/>
          </a:prstGeom>
        </p:spPr>
        <p:txBody>
          <a:bodyPr anchor="t" rtlCol="false" tIns="0" lIns="0" bIns="0" rIns="0">
            <a:spAutoFit/>
          </a:bodyPr>
          <a:lstStyle/>
          <a:p>
            <a:pPr algn="ctr" marL="0" indent="0" lvl="0">
              <a:lnSpc>
                <a:spcPts val="3106"/>
              </a:lnSpc>
              <a:spcBef>
                <a:spcPct val="0"/>
              </a:spcBef>
            </a:pPr>
            <a:r>
              <a:rPr lang="en-US" sz="2389" strike="noStrike" u="none">
                <a:solidFill>
                  <a:srgbClr val="000000"/>
                </a:solidFill>
                <a:latin typeface="DM Sans"/>
                <a:ea typeface="DM Sans"/>
                <a:cs typeface="DM Sans"/>
                <a:sym typeface="DM Sans"/>
              </a:rPr>
              <a:t>Up by 16% this year compared to the previous year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6898319" y="2737382"/>
            <a:ext cx="10370543" cy="5672576"/>
          </a:xfrm>
          <a:custGeom>
            <a:avLst/>
            <a:gdLst/>
            <a:ahLst/>
            <a:cxnLst/>
            <a:rect r="r" b="b" t="t" l="l"/>
            <a:pathLst>
              <a:path h="5672576" w="10370543">
                <a:moveTo>
                  <a:pt x="0" y="0"/>
                </a:moveTo>
                <a:lnTo>
                  <a:pt x="10370543" y="0"/>
                </a:lnTo>
                <a:lnTo>
                  <a:pt x="10370543" y="5672576"/>
                </a:lnTo>
                <a:lnTo>
                  <a:pt x="0" y="5672576"/>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Yêu cầu</a:t>
            </a:r>
          </a:p>
        </p:txBody>
      </p:sp>
      <p:sp>
        <p:nvSpPr>
          <p:cNvPr name="TextBox 10" id="10"/>
          <p:cNvSpPr txBox="true"/>
          <p:nvPr/>
        </p:nvSpPr>
        <p:spPr>
          <a:xfrm rot="0">
            <a:off x="1570091" y="3419793"/>
            <a:ext cx="4363017" cy="495246"/>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Quản lý thành viên</a:t>
            </a:r>
          </a:p>
        </p:txBody>
      </p:sp>
      <p:sp>
        <p:nvSpPr>
          <p:cNvPr name="TextBox 11" id="11"/>
          <p:cNvSpPr txBox="true"/>
          <p:nvPr/>
        </p:nvSpPr>
        <p:spPr>
          <a:xfrm rot="0">
            <a:off x="9144000" y="1577663"/>
            <a:ext cx="5879180" cy="485721"/>
          </a:xfrm>
          <a:prstGeom prst="rect">
            <a:avLst/>
          </a:prstGeom>
        </p:spPr>
        <p:txBody>
          <a:bodyPr anchor="t" rtlCol="false" tIns="0" lIns="0" bIns="0" rIns="0">
            <a:spAutoFit/>
          </a:bodyPr>
          <a:lstStyle/>
          <a:p>
            <a:pPr algn="ctr">
              <a:lnSpc>
                <a:spcPts val="3840"/>
              </a:lnSpc>
            </a:pPr>
            <a:r>
              <a:rPr lang="en-US" sz="3200">
                <a:solidFill>
                  <a:srgbClr val="000000"/>
                </a:solidFill>
                <a:latin typeface="Nunito Sans"/>
                <a:ea typeface="Nunito Sans"/>
                <a:cs typeface="Nunito Sans"/>
                <a:sym typeface="Nunito Sans"/>
              </a:rPr>
              <a:t>Thẻ quà tặng</a:t>
            </a:r>
          </a:p>
        </p:txBody>
      </p:sp>
      <p:sp>
        <p:nvSpPr>
          <p:cNvPr name="TextBox 12" id="12"/>
          <p:cNvSpPr txBox="true"/>
          <p:nvPr/>
        </p:nvSpPr>
        <p:spPr>
          <a:xfrm rot="0">
            <a:off x="1570091" y="8008304"/>
            <a:ext cx="4363017" cy="774732"/>
          </a:xfrm>
          <a:prstGeom prst="rect">
            <a:avLst/>
          </a:prstGeom>
        </p:spPr>
        <p:txBody>
          <a:bodyPr anchor="t" rtlCol="false" tIns="0" lIns="0" bIns="0" rIns="0">
            <a:spAutoFit/>
          </a:bodyPr>
          <a:lstStyle/>
          <a:p>
            <a:pPr algn="ctr" marL="0" indent="0" lvl="0">
              <a:lnSpc>
                <a:spcPts val="3106"/>
              </a:lnSpc>
              <a:spcBef>
                <a:spcPct val="0"/>
              </a:spcBef>
            </a:pPr>
            <a:r>
              <a:rPr lang="en-US" sz="2389" strike="noStrike" u="none">
                <a:solidFill>
                  <a:srgbClr val="000000"/>
                </a:solidFill>
                <a:latin typeface="DM Sans"/>
                <a:ea typeface="DM Sans"/>
                <a:cs typeface="DM Sans"/>
                <a:sym typeface="DM Sans"/>
              </a:rPr>
              <a:t>Up by 16% this year compared to the previous year</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129243" y="3429264"/>
            <a:ext cx="9808492" cy="2873071"/>
          </a:xfrm>
          <a:custGeom>
            <a:avLst/>
            <a:gdLst/>
            <a:ahLst/>
            <a:cxnLst/>
            <a:rect r="r" b="b" t="t" l="l"/>
            <a:pathLst>
              <a:path h="2873071" w="9808492">
                <a:moveTo>
                  <a:pt x="0" y="0"/>
                </a:moveTo>
                <a:lnTo>
                  <a:pt x="9808492" y="0"/>
                </a:lnTo>
                <a:lnTo>
                  <a:pt x="9808492" y="2873070"/>
                </a:lnTo>
                <a:lnTo>
                  <a:pt x="0" y="2873070"/>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Mở rộng</a:t>
            </a:r>
          </a:p>
        </p:txBody>
      </p:sp>
      <p:sp>
        <p:nvSpPr>
          <p:cNvPr name="TextBox 10" id="10"/>
          <p:cNvSpPr txBox="true"/>
          <p:nvPr/>
        </p:nvSpPr>
        <p:spPr>
          <a:xfrm rot="0">
            <a:off x="1570091" y="3419739"/>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Mailing marketing</a:t>
            </a:r>
          </a:p>
        </p:txBody>
      </p:sp>
      <p:sp>
        <p:nvSpPr>
          <p:cNvPr name="TextBox 11" id="11"/>
          <p:cNvSpPr txBox="true"/>
          <p:nvPr/>
        </p:nvSpPr>
        <p:spPr>
          <a:xfrm rot="0">
            <a:off x="1570091" y="8008304"/>
            <a:ext cx="4363017" cy="774732"/>
          </a:xfrm>
          <a:prstGeom prst="rect">
            <a:avLst/>
          </a:prstGeom>
        </p:spPr>
        <p:txBody>
          <a:bodyPr anchor="t" rtlCol="false" tIns="0" lIns="0" bIns="0" rIns="0">
            <a:spAutoFit/>
          </a:bodyPr>
          <a:lstStyle/>
          <a:p>
            <a:pPr algn="ctr" marL="0" indent="0" lvl="0">
              <a:lnSpc>
                <a:spcPts val="3106"/>
              </a:lnSpc>
              <a:spcBef>
                <a:spcPct val="0"/>
              </a:spcBef>
            </a:pPr>
            <a:r>
              <a:rPr lang="en-US" sz="2389" strike="noStrike" u="none">
                <a:solidFill>
                  <a:srgbClr val="000000"/>
                </a:solidFill>
                <a:latin typeface="DM Sans"/>
                <a:ea typeface="DM Sans"/>
                <a:cs typeface="DM Sans"/>
                <a:sym typeface="DM Sans"/>
              </a:rPr>
              <a:t>Up by 16% this year compared to the previous year</a:t>
            </a:r>
          </a:p>
        </p:txBody>
      </p:sp>
      <p:sp>
        <p:nvSpPr>
          <p:cNvPr name="TextBox 12" id="12"/>
          <p:cNvSpPr txBox="true"/>
          <p:nvPr/>
        </p:nvSpPr>
        <p:spPr>
          <a:xfrm rot="0">
            <a:off x="8128339" y="1676904"/>
            <a:ext cx="7810299" cy="1364469"/>
          </a:xfrm>
          <a:prstGeom prst="rect">
            <a:avLst/>
          </a:prstGeom>
        </p:spPr>
        <p:txBody>
          <a:bodyPr anchor="t" rtlCol="false" tIns="0" lIns="0" bIns="0" rIns="0">
            <a:spAutoFit/>
          </a:bodyPr>
          <a:lstStyle/>
          <a:p>
            <a:pPr algn="ctr" marL="0" indent="0" lvl="0">
              <a:lnSpc>
                <a:spcPts val="3626"/>
              </a:lnSpc>
              <a:spcBef>
                <a:spcPct val="0"/>
              </a:spcBef>
            </a:pPr>
            <a:r>
              <a:rPr lang="en-US" sz="2789">
                <a:solidFill>
                  <a:srgbClr val="000000"/>
                </a:solidFill>
                <a:latin typeface="DM Sans"/>
                <a:ea typeface="DM Sans"/>
                <a:cs typeface="DM Sans"/>
                <a:sym typeface="DM Sans"/>
              </a:rPr>
              <a:t>Đẩy mạnh doanh thu qua chiến lược marketing bằng email khi có các chương trình hoặc sự kiện mới</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500192" y="3041653"/>
            <a:ext cx="9489464" cy="5915801"/>
          </a:xfrm>
          <a:custGeom>
            <a:avLst/>
            <a:gdLst/>
            <a:ahLst/>
            <a:cxnLst/>
            <a:rect r="r" b="b" t="t" l="l"/>
            <a:pathLst>
              <a:path h="5915801" w="9489464">
                <a:moveTo>
                  <a:pt x="0" y="0"/>
                </a:moveTo>
                <a:lnTo>
                  <a:pt x="9489463" y="0"/>
                </a:lnTo>
                <a:lnTo>
                  <a:pt x="9489463" y="5915800"/>
                </a:lnTo>
                <a:lnTo>
                  <a:pt x="0" y="5915800"/>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Mở rộng</a:t>
            </a:r>
          </a:p>
        </p:txBody>
      </p:sp>
      <p:sp>
        <p:nvSpPr>
          <p:cNvPr name="TextBox 10" id="10"/>
          <p:cNvSpPr txBox="true"/>
          <p:nvPr/>
        </p:nvSpPr>
        <p:spPr>
          <a:xfrm rot="0">
            <a:off x="1570091" y="2934072"/>
            <a:ext cx="4363017" cy="980967"/>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Marketing qua mang xã hội facebook</a:t>
            </a:r>
          </a:p>
        </p:txBody>
      </p:sp>
      <p:sp>
        <p:nvSpPr>
          <p:cNvPr name="TextBox 11" id="11"/>
          <p:cNvSpPr txBox="true"/>
          <p:nvPr/>
        </p:nvSpPr>
        <p:spPr>
          <a:xfrm rot="0">
            <a:off x="1570091" y="8008304"/>
            <a:ext cx="4363017" cy="774732"/>
          </a:xfrm>
          <a:prstGeom prst="rect">
            <a:avLst/>
          </a:prstGeom>
        </p:spPr>
        <p:txBody>
          <a:bodyPr anchor="t" rtlCol="false" tIns="0" lIns="0" bIns="0" rIns="0">
            <a:spAutoFit/>
          </a:bodyPr>
          <a:lstStyle/>
          <a:p>
            <a:pPr algn="ctr" marL="0" indent="0" lvl="0">
              <a:lnSpc>
                <a:spcPts val="3106"/>
              </a:lnSpc>
              <a:spcBef>
                <a:spcPct val="0"/>
              </a:spcBef>
            </a:pPr>
            <a:r>
              <a:rPr lang="en-US" sz="2389" strike="noStrike" u="none">
                <a:solidFill>
                  <a:srgbClr val="000000"/>
                </a:solidFill>
                <a:latin typeface="DM Sans"/>
                <a:ea typeface="DM Sans"/>
                <a:cs typeface="DM Sans"/>
                <a:sym typeface="DM Sans"/>
              </a:rPr>
              <a:t>Up by 16% this year compared to the previous year</a:t>
            </a:r>
          </a:p>
        </p:txBody>
      </p:sp>
      <p:sp>
        <p:nvSpPr>
          <p:cNvPr name="TextBox 12" id="12"/>
          <p:cNvSpPr txBox="true"/>
          <p:nvPr/>
        </p:nvSpPr>
        <p:spPr>
          <a:xfrm rot="0">
            <a:off x="8128339" y="1676904"/>
            <a:ext cx="7810299" cy="1364532"/>
          </a:xfrm>
          <a:prstGeom prst="rect">
            <a:avLst/>
          </a:prstGeom>
        </p:spPr>
        <p:txBody>
          <a:bodyPr anchor="t" rtlCol="false" tIns="0" lIns="0" bIns="0" rIns="0">
            <a:spAutoFit/>
          </a:bodyPr>
          <a:lstStyle/>
          <a:p>
            <a:pPr algn="ctr" marL="0" indent="0" lvl="0">
              <a:lnSpc>
                <a:spcPts val="3626"/>
              </a:lnSpc>
              <a:spcBef>
                <a:spcPct val="0"/>
              </a:spcBef>
            </a:pPr>
            <a:r>
              <a:rPr lang="en-US" sz="2789">
                <a:solidFill>
                  <a:srgbClr val="000000"/>
                </a:solidFill>
                <a:latin typeface="DM Sans"/>
                <a:ea typeface="DM Sans"/>
                <a:cs typeface="DM Sans"/>
                <a:sym typeface="DM Sans"/>
              </a:rPr>
              <a:t>Đẩy mạnh doanh thu qua chiến lược marketing bằng email khi có các chương trình hoặc sự kiện mới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293324" y="3915039"/>
            <a:ext cx="9480330" cy="2951590"/>
          </a:xfrm>
          <a:custGeom>
            <a:avLst/>
            <a:gdLst/>
            <a:ahLst/>
            <a:cxnLst/>
            <a:rect r="r" b="b" t="t" l="l"/>
            <a:pathLst>
              <a:path h="2951590" w="9480330">
                <a:moveTo>
                  <a:pt x="0" y="0"/>
                </a:moveTo>
                <a:lnTo>
                  <a:pt x="9480330" y="0"/>
                </a:lnTo>
                <a:lnTo>
                  <a:pt x="9480330" y="2951589"/>
                </a:lnTo>
                <a:lnTo>
                  <a:pt x="0" y="2951589"/>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Mở rộng</a:t>
            </a:r>
          </a:p>
        </p:txBody>
      </p:sp>
      <p:sp>
        <p:nvSpPr>
          <p:cNvPr name="TextBox 10" id="10"/>
          <p:cNvSpPr txBox="true"/>
          <p:nvPr/>
        </p:nvSpPr>
        <p:spPr>
          <a:xfrm rot="0">
            <a:off x="1570091" y="3419739"/>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Sản xuất</a:t>
            </a:r>
          </a:p>
        </p:txBody>
      </p:sp>
      <p:sp>
        <p:nvSpPr>
          <p:cNvPr name="TextBox 11" id="11"/>
          <p:cNvSpPr txBox="true"/>
          <p:nvPr/>
        </p:nvSpPr>
        <p:spPr>
          <a:xfrm rot="0">
            <a:off x="1570091" y="8008304"/>
            <a:ext cx="4363017" cy="774732"/>
          </a:xfrm>
          <a:prstGeom prst="rect">
            <a:avLst/>
          </a:prstGeom>
        </p:spPr>
        <p:txBody>
          <a:bodyPr anchor="t" rtlCol="false" tIns="0" lIns="0" bIns="0" rIns="0">
            <a:spAutoFit/>
          </a:bodyPr>
          <a:lstStyle/>
          <a:p>
            <a:pPr algn="ctr" marL="0" indent="0" lvl="0">
              <a:lnSpc>
                <a:spcPts val="3106"/>
              </a:lnSpc>
              <a:spcBef>
                <a:spcPct val="0"/>
              </a:spcBef>
            </a:pPr>
            <a:r>
              <a:rPr lang="en-US" sz="2389" strike="noStrike" u="none">
                <a:solidFill>
                  <a:srgbClr val="000000"/>
                </a:solidFill>
                <a:latin typeface="DM Sans"/>
                <a:ea typeface="DM Sans"/>
                <a:cs typeface="DM Sans"/>
                <a:sym typeface="DM Sans"/>
              </a:rPr>
              <a:t>Up by 16% this year compared to the previous year</a:t>
            </a:r>
          </a:p>
        </p:txBody>
      </p:sp>
      <p:sp>
        <p:nvSpPr>
          <p:cNvPr name="TextBox 12" id="12"/>
          <p:cNvSpPr txBox="true"/>
          <p:nvPr/>
        </p:nvSpPr>
        <p:spPr>
          <a:xfrm rot="0">
            <a:off x="8128339" y="1676904"/>
            <a:ext cx="7810299" cy="1162832"/>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Thiết lập những kế hoạch sản xuất và lệnh sản xuất để nhận hàng và bán sản phẩm của chính doanh nghiệp sản xuất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846" y="-418745"/>
            <a:ext cx="18441692" cy="10762839"/>
          </a:xfrm>
          <a:custGeom>
            <a:avLst/>
            <a:gdLst/>
            <a:ahLst/>
            <a:cxnLst/>
            <a:rect r="r" b="b" t="t" l="l"/>
            <a:pathLst>
              <a:path h="10762839" w="18441692">
                <a:moveTo>
                  <a:pt x="0" y="0"/>
                </a:moveTo>
                <a:lnTo>
                  <a:pt x="18441692" y="0"/>
                </a:lnTo>
                <a:lnTo>
                  <a:pt x="18441692" y="10762839"/>
                </a:lnTo>
                <a:lnTo>
                  <a:pt x="0" y="10762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27984" y="2462909"/>
            <a:ext cx="7351792" cy="982981"/>
          </a:xfrm>
          <a:prstGeom prst="rect">
            <a:avLst/>
          </a:prstGeom>
        </p:spPr>
        <p:txBody>
          <a:bodyPr anchor="t" rtlCol="false" tIns="0" lIns="0" bIns="0" rIns="0">
            <a:spAutoFit/>
          </a:bodyPr>
          <a:lstStyle/>
          <a:p>
            <a:pPr algn="l">
              <a:lnSpc>
                <a:spcPts val="4049"/>
              </a:lnSpc>
            </a:pPr>
            <a:r>
              <a:rPr lang="en-US" sz="2699">
                <a:solidFill>
                  <a:srgbClr val="000000"/>
                </a:solidFill>
                <a:latin typeface="Nunito Sans"/>
                <a:ea typeface="Nunito Sans"/>
                <a:cs typeface="Nunito Sans"/>
                <a:sym typeface="Nunito Sans"/>
              </a:rPr>
              <a:t>Cửa hàng kinh doanh đặc sản Đà Lạt Là Mứt - sỉ lẻ online và offline</a:t>
            </a:r>
          </a:p>
        </p:txBody>
      </p:sp>
      <p:sp>
        <p:nvSpPr>
          <p:cNvPr name="Freeform 4" id="4"/>
          <p:cNvSpPr/>
          <p:nvPr/>
        </p:nvSpPr>
        <p:spPr>
          <a:xfrm flipH="false" flipV="false" rot="0">
            <a:off x="6544942" y="1825125"/>
            <a:ext cx="7150012" cy="3122264"/>
          </a:xfrm>
          <a:custGeom>
            <a:avLst/>
            <a:gdLst/>
            <a:ahLst/>
            <a:cxnLst/>
            <a:rect r="r" b="b" t="t" l="l"/>
            <a:pathLst>
              <a:path h="3122264" w="7150012">
                <a:moveTo>
                  <a:pt x="0" y="0"/>
                </a:moveTo>
                <a:lnTo>
                  <a:pt x="7150012" y="0"/>
                </a:lnTo>
                <a:lnTo>
                  <a:pt x="7150012" y="3122264"/>
                </a:lnTo>
                <a:lnTo>
                  <a:pt x="0" y="31222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25315" y="1701611"/>
            <a:ext cx="802507" cy="806104"/>
          </a:xfrm>
          <a:custGeom>
            <a:avLst/>
            <a:gdLst/>
            <a:ahLst/>
            <a:cxnLst/>
            <a:rect r="r" b="b" t="t" l="l"/>
            <a:pathLst>
              <a:path h="806104" w="802507">
                <a:moveTo>
                  <a:pt x="0" y="0"/>
                </a:moveTo>
                <a:lnTo>
                  <a:pt x="802507" y="0"/>
                </a:lnTo>
                <a:lnTo>
                  <a:pt x="802507" y="806104"/>
                </a:lnTo>
                <a:lnTo>
                  <a:pt x="0" y="806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727095" y="1668245"/>
            <a:ext cx="590873" cy="839470"/>
          </a:xfrm>
          <a:prstGeom prst="rect">
            <a:avLst/>
          </a:prstGeom>
        </p:spPr>
        <p:txBody>
          <a:bodyPr anchor="t" rtlCol="false" tIns="0" lIns="0" bIns="0" rIns="0">
            <a:spAutoFit/>
          </a:bodyPr>
          <a:lstStyle/>
          <a:p>
            <a:pPr algn="ctr">
              <a:lnSpc>
                <a:spcPts val="5599"/>
              </a:lnSpc>
            </a:pPr>
            <a:r>
              <a:rPr lang="en-US" b="true" sz="2799" spc="330">
                <a:solidFill>
                  <a:srgbClr val="FFFFFF"/>
                </a:solidFill>
                <a:latin typeface="Aileron Bold"/>
                <a:ea typeface="Aileron Bold"/>
                <a:cs typeface="Aileron Bold"/>
                <a:sym typeface="Aileron Bold"/>
              </a:rPr>
              <a:t>01</a:t>
            </a:r>
          </a:p>
        </p:txBody>
      </p:sp>
      <p:sp>
        <p:nvSpPr>
          <p:cNvPr name="TextBox 7" id="7"/>
          <p:cNvSpPr txBox="true"/>
          <p:nvPr/>
        </p:nvSpPr>
        <p:spPr>
          <a:xfrm rot="0">
            <a:off x="8604172" y="1946786"/>
            <a:ext cx="3468929" cy="736704"/>
          </a:xfrm>
          <a:prstGeom prst="rect">
            <a:avLst/>
          </a:prstGeom>
        </p:spPr>
        <p:txBody>
          <a:bodyPr anchor="t" rtlCol="false" tIns="0" lIns="0" bIns="0" rIns="0">
            <a:spAutoFit/>
          </a:bodyPr>
          <a:lstStyle/>
          <a:p>
            <a:pPr algn="l">
              <a:lnSpc>
                <a:spcPts val="2882"/>
              </a:lnSpc>
            </a:pPr>
            <a:r>
              <a:rPr lang="en-US" sz="2799" b="true">
                <a:solidFill>
                  <a:srgbClr val="000000"/>
                </a:solidFill>
                <a:latin typeface="Nunito Sans Expanded Bold"/>
                <a:ea typeface="Nunito Sans Expanded Bold"/>
                <a:cs typeface="Nunito Sans Expanded Bold"/>
                <a:sym typeface="Nunito Sans Expanded Bold"/>
              </a:rPr>
              <a:t>Tên cửa hàng</a:t>
            </a:r>
          </a:p>
          <a:p>
            <a:pPr algn="l">
              <a:lnSpc>
                <a:spcPts val="2883"/>
              </a:lnSpc>
            </a:pPr>
          </a:p>
        </p:txBody>
      </p:sp>
      <p:sp>
        <p:nvSpPr>
          <p:cNvPr name="TextBox 8" id="8"/>
          <p:cNvSpPr txBox="true"/>
          <p:nvPr/>
        </p:nvSpPr>
        <p:spPr>
          <a:xfrm rot="0">
            <a:off x="8512807" y="4743364"/>
            <a:ext cx="8746493" cy="2396491"/>
          </a:xfrm>
          <a:prstGeom prst="rect">
            <a:avLst/>
          </a:prstGeom>
        </p:spPr>
        <p:txBody>
          <a:bodyPr anchor="t" rtlCol="false" tIns="0" lIns="0" bIns="0" rIns="0">
            <a:spAutoFit/>
          </a:bodyPr>
          <a:lstStyle/>
          <a:p>
            <a:pPr algn="l">
              <a:lnSpc>
                <a:spcPts val="3899"/>
              </a:lnSpc>
            </a:pPr>
            <a:r>
              <a:rPr lang="en-US" sz="2599">
                <a:solidFill>
                  <a:srgbClr val="000000"/>
                </a:solidFill>
                <a:latin typeface="Nunito Sans"/>
                <a:ea typeface="Nunito Sans"/>
                <a:cs typeface="Nunito Sans"/>
                <a:sym typeface="Nunito Sans"/>
              </a:rPr>
              <a:t>Chi nhánh chính: Khu phố 6, phường Linh Trung, quận Thủ Đức, TP HCM, Việt Nam</a:t>
            </a:r>
          </a:p>
          <a:p>
            <a:pPr algn="l">
              <a:lnSpc>
                <a:spcPts val="3899"/>
              </a:lnSpc>
            </a:pPr>
            <a:r>
              <a:rPr lang="en-US" sz="2599">
                <a:solidFill>
                  <a:srgbClr val="000000"/>
                </a:solidFill>
                <a:latin typeface="Nunito Sans"/>
                <a:ea typeface="Nunito Sans"/>
                <a:cs typeface="Nunito Sans"/>
                <a:sym typeface="Nunito Sans"/>
              </a:rPr>
              <a:t>Chi nhánh 2: Cầu kho, Quận 1, TPHCM</a:t>
            </a:r>
          </a:p>
          <a:p>
            <a:pPr algn="l">
              <a:lnSpc>
                <a:spcPts val="3899"/>
              </a:lnSpc>
            </a:pPr>
            <a:r>
              <a:rPr lang="en-US" sz="2599">
                <a:solidFill>
                  <a:srgbClr val="000000"/>
                </a:solidFill>
                <a:latin typeface="Nunito Sans"/>
                <a:ea typeface="Nunito Sans"/>
                <a:cs typeface="Nunito Sans"/>
                <a:sym typeface="Nunito Sans"/>
              </a:rPr>
              <a:t>Chi nhánh 3: Hoàng Hoa Thám, Quận Tân Bình, TPHCM</a:t>
            </a:r>
          </a:p>
          <a:p>
            <a:pPr algn="l">
              <a:lnSpc>
                <a:spcPts val="3899"/>
              </a:lnSpc>
            </a:pPr>
          </a:p>
        </p:txBody>
      </p:sp>
      <p:sp>
        <p:nvSpPr>
          <p:cNvPr name="Freeform 9" id="9"/>
          <p:cNvSpPr/>
          <p:nvPr/>
        </p:nvSpPr>
        <p:spPr>
          <a:xfrm flipH="false" flipV="false" rot="0">
            <a:off x="7629764" y="4096055"/>
            <a:ext cx="7150012" cy="3122264"/>
          </a:xfrm>
          <a:custGeom>
            <a:avLst/>
            <a:gdLst/>
            <a:ahLst/>
            <a:cxnLst/>
            <a:rect r="r" b="b" t="t" l="l"/>
            <a:pathLst>
              <a:path h="3122264" w="7150012">
                <a:moveTo>
                  <a:pt x="0" y="0"/>
                </a:moveTo>
                <a:lnTo>
                  <a:pt x="7150012" y="0"/>
                </a:lnTo>
                <a:lnTo>
                  <a:pt x="7150012" y="3122263"/>
                </a:lnTo>
                <a:lnTo>
                  <a:pt x="0" y="31222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7610137" y="3972541"/>
            <a:ext cx="802507" cy="806104"/>
          </a:xfrm>
          <a:custGeom>
            <a:avLst/>
            <a:gdLst/>
            <a:ahLst/>
            <a:cxnLst/>
            <a:rect r="r" b="b" t="t" l="l"/>
            <a:pathLst>
              <a:path h="806104" w="802507">
                <a:moveTo>
                  <a:pt x="0" y="0"/>
                </a:moveTo>
                <a:lnTo>
                  <a:pt x="802507" y="0"/>
                </a:lnTo>
                <a:lnTo>
                  <a:pt x="802507" y="806104"/>
                </a:lnTo>
                <a:lnTo>
                  <a:pt x="0" y="8061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7715954" y="3939175"/>
            <a:ext cx="590873" cy="839470"/>
          </a:xfrm>
          <a:prstGeom prst="rect">
            <a:avLst/>
          </a:prstGeom>
        </p:spPr>
        <p:txBody>
          <a:bodyPr anchor="t" rtlCol="false" tIns="0" lIns="0" bIns="0" rIns="0">
            <a:spAutoFit/>
          </a:bodyPr>
          <a:lstStyle/>
          <a:p>
            <a:pPr algn="ctr">
              <a:lnSpc>
                <a:spcPts val="5599"/>
              </a:lnSpc>
            </a:pPr>
            <a:r>
              <a:rPr lang="en-US" b="true" sz="2799" spc="330">
                <a:solidFill>
                  <a:srgbClr val="FFFFFF"/>
                </a:solidFill>
                <a:latin typeface="Aileron Bold"/>
                <a:ea typeface="Aileron Bold"/>
                <a:cs typeface="Aileron Bold"/>
                <a:sym typeface="Aileron Bold"/>
              </a:rPr>
              <a:t>02</a:t>
            </a:r>
          </a:p>
        </p:txBody>
      </p:sp>
      <p:sp>
        <p:nvSpPr>
          <p:cNvPr name="TextBox 12" id="12"/>
          <p:cNvSpPr txBox="true"/>
          <p:nvPr/>
        </p:nvSpPr>
        <p:spPr>
          <a:xfrm rot="0">
            <a:off x="9206822" y="4143680"/>
            <a:ext cx="4603734" cy="374752"/>
          </a:xfrm>
          <a:prstGeom prst="rect">
            <a:avLst/>
          </a:prstGeom>
        </p:spPr>
        <p:txBody>
          <a:bodyPr anchor="t" rtlCol="false" tIns="0" lIns="0" bIns="0" rIns="0">
            <a:spAutoFit/>
          </a:bodyPr>
          <a:lstStyle/>
          <a:p>
            <a:pPr algn="l">
              <a:lnSpc>
                <a:spcPts val="2883"/>
              </a:lnSpc>
            </a:pPr>
            <a:r>
              <a:rPr lang="en-US" sz="2799" b="true">
                <a:solidFill>
                  <a:srgbClr val="1C15ED"/>
                </a:solidFill>
                <a:latin typeface="Nunito Sans Expanded Bold"/>
                <a:ea typeface="Nunito Sans Expanded Bold"/>
                <a:cs typeface="Nunito Sans Expanded Bold"/>
                <a:sym typeface="Nunito Sans Expanded Bold"/>
              </a:rPr>
              <a:t>Địa điểm kinh doanh</a:t>
            </a:r>
          </a:p>
        </p:txBody>
      </p:sp>
      <p:sp>
        <p:nvSpPr>
          <p:cNvPr name="TextBox 13" id="13"/>
          <p:cNvSpPr txBox="true"/>
          <p:nvPr/>
        </p:nvSpPr>
        <p:spPr>
          <a:xfrm rot="0">
            <a:off x="7610137" y="8043794"/>
            <a:ext cx="8362440" cy="1462986"/>
          </a:xfrm>
          <a:prstGeom prst="rect">
            <a:avLst/>
          </a:prstGeom>
        </p:spPr>
        <p:txBody>
          <a:bodyPr anchor="t" rtlCol="false" tIns="0" lIns="0" bIns="0" rIns="0">
            <a:spAutoFit/>
          </a:bodyPr>
          <a:lstStyle/>
          <a:p>
            <a:pPr algn="l">
              <a:lnSpc>
                <a:spcPts val="3900"/>
              </a:lnSpc>
            </a:pPr>
            <a:r>
              <a:rPr lang="en-US" sz="2600">
                <a:solidFill>
                  <a:srgbClr val="000000"/>
                </a:solidFill>
                <a:latin typeface="Nunito Sans"/>
                <a:ea typeface="Nunito Sans"/>
                <a:cs typeface="Nunito Sans"/>
                <a:sym typeface="Nunito Sans"/>
              </a:rPr>
              <a:t>Các loại đặc sản Đà Lạt và các thực phẩm chế biến từ trái cây và có nguồn gốc từ thiên nhiên, các loai quà tặng phù hợp với nhu cầu</a:t>
            </a:r>
            <a:r>
              <a:rPr lang="en-US" sz="2600">
                <a:solidFill>
                  <a:srgbClr val="000000"/>
                </a:solidFill>
                <a:latin typeface="Nunito Sans"/>
                <a:ea typeface="Nunito Sans"/>
                <a:cs typeface="Nunito Sans"/>
                <a:sym typeface="Nunito Sans"/>
              </a:rPr>
              <a:t>。</a:t>
            </a:r>
          </a:p>
        </p:txBody>
      </p:sp>
      <p:sp>
        <p:nvSpPr>
          <p:cNvPr name="Freeform 14" id="14"/>
          <p:cNvSpPr/>
          <p:nvPr/>
        </p:nvSpPr>
        <p:spPr>
          <a:xfrm flipH="false" flipV="false" rot="0">
            <a:off x="6727095" y="7406010"/>
            <a:ext cx="7150012" cy="3122264"/>
          </a:xfrm>
          <a:custGeom>
            <a:avLst/>
            <a:gdLst/>
            <a:ahLst/>
            <a:cxnLst/>
            <a:rect r="r" b="b" t="t" l="l"/>
            <a:pathLst>
              <a:path h="3122264" w="7150012">
                <a:moveTo>
                  <a:pt x="0" y="0"/>
                </a:moveTo>
                <a:lnTo>
                  <a:pt x="7150012" y="0"/>
                </a:lnTo>
                <a:lnTo>
                  <a:pt x="7150012" y="3122264"/>
                </a:lnTo>
                <a:lnTo>
                  <a:pt x="0" y="31222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6707468" y="7282497"/>
            <a:ext cx="802507" cy="806104"/>
          </a:xfrm>
          <a:custGeom>
            <a:avLst/>
            <a:gdLst/>
            <a:ahLst/>
            <a:cxnLst/>
            <a:rect r="r" b="b" t="t" l="l"/>
            <a:pathLst>
              <a:path h="806104" w="802507">
                <a:moveTo>
                  <a:pt x="0" y="0"/>
                </a:moveTo>
                <a:lnTo>
                  <a:pt x="802507" y="0"/>
                </a:lnTo>
                <a:lnTo>
                  <a:pt x="802507" y="806104"/>
                </a:lnTo>
                <a:lnTo>
                  <a:pt x="0" y="806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6813285" y="7056297"/>
            <a:ext cx="590873" cy="839470"/>
          </a:xfrm>
          <a:prstGeom prst="rect">
            <a:avLst/>
          </a:prstGeom>
        </p:spPr>
        <p:txBody>
          <a:bodyPr anchor="t" rtlCol="false" tIns="0" lIns="0" bIns="0" rIns="0">
            <a:spAutoFit/>
          </a:bodyPr>
          <a:lstStyle/>
          <a:p>
            <a:pPr algn="ctr">
              <a:lnSpc>
                <a:spcPts val="5599"/>
              </a:lnSpc>
            </a:pPr>
            <a:r>
              <a:rPr lang="en-US" b="true" sz="2799" spc="330">
                <a:solidFill>
                  <a:srgbClr val="FFFFFF"/>
                </a:solidFill>
                <a:latin typeface="Aileron Bold"/>
                <a:ea typeface="Aileron Bold"/>
                <a:cs typeface="Aileron Bold"/>
                <a:sym typeface="Aileron Bold"/>
              </a:rPr>
              <a:t>03</a:t>
            </a:r>
          </a:p>
        </p:txBody>
      </p:sp>
      <p:sp>
        <p:nvSpPr>
          <p:cNvPr name="TextBox 17" id="17"/>
          <p:cNvSpPr txBox="true"/>
          <p:nvPr/>
        </p:nvSpPr>
        <p:spPr>
          <a:xfrm rot="0">
            <a:off x="8373379" y="7551227"/>
            <a:ext cx="5074432" cy="736704"/>
          </a:xfrm>
          <a:prstGeom prst="rect">
            <a:avLst/>
          </a:prstGeom>
        </p:spPr>
        <p:txBody>
          <a:bodyPr anchor="t" rtlCol="false" tIns="0" lIns="0" bIns="0" rIns="0">
            <a:spAutoFit/>
          </a:bodyPr>
          <a:lstStyle/>
          <a:p>
            <a:pPr algn="l">
              <a:lnSpc>
                <a:spcPts val="2882"/>
              </a:lnSpc>
            </a:pPr>
            <a:r>
              <a:rPr lang="en-US" sz="2799" b="true">
                <a:solidFill>
                  <a:srgbClr val="000000"/>
                </a:solidFill>
                <a:latin typeface="Nunito Sans Expanded Bold"/>
                <a:ea typeface="Nunito Sans Expanded Bold"/>
                <a:cs typeface="Nunito Sans Expanded Bold"/>
                <a:sym typeface="Nunito Sans Expanded Bold"/>
              </a:rPr>
              <a:t>Lĩnh vực kinh doanh</a:t>
            </a:r>
          </a:p>
          <a:p>
            <a:pPr algn="l">
              <a:lnSpc>
                <a:spcPts val="2883"/>
              </a:lnSpc>
            </a:pPr>
          </a:p>
        </p:txBody>
      </p:sp>
      <p:sp>
        <p:nvSpPr>
          <p:cNvPr name="Freeform 18" id="18"/>
          <p:cNvSpPr/>
          <p:nvPr/>
        </p:nvSpPr>
        <p:spPr>
          <a:xfrm flipH="false" flipV="false" rot="0">
            <a:off x="1863115" y="3546079"/>
            <a:ext cx="4738536" cy="4738536"/>
          </a:xfrm>
          <a:custGeom>
            <a:avLst/>
            <a:gdLst/>
            <a:ahLst/>
            <a:cxnLst/>
            <a:rect r="r" b="b" t="t" l="l"/>
            <a:pathLst>
              <a:path h="4738536" w="4738536">
                <a:moveTo>
                  <a:pt x="0" y="0"/>
                </a:moveTo>
                <a:lnTo>
                  <a:pt x="4738536" y="0"/>
                </a:lnTo>
                <a:lnTo>
                  <a:pt x="4738536" y="4738536"/>
                </a:lnTo>
                <a:lnTo>
                  <a:pt x="0" y="47385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2424081" y="4107046"/>
            <a:ext cx="3616603" cy="3616603"/>
          </a:xfrm>
          <a:custGeom>
            <a:avLst/>
            <a:gdLst/>
            <a:ahLst/>
            <a:cxnLst/>
            <a:rect r="r" b="b" t="t" l="l"/>
            <a:pathLst>
              <a:path h="3616603" w="3616603">
                <a:moveTo>
                  <a:pt x="0" y="0"/>
                </a:moveTo>
                <a:lnTo>
                  <a:pt x="3616603" y="0"/>
                </a:lnTo>
                <a:lnTo>
                  <a:pt x="3616603" y="3616603"/>
                </a:lnTo>
                <a:lnTo>
                  <a:pt x="0" y="36166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2735640" y="4802719"/>
            <a:ext cx="2896139" cy="1794511"/>
          </a:xfrm>
          <a:prstGeom prst="rect">
            <a:avLst/>
          </a:prstGeom>
        </p:spPr>
        <p:txBody>
          <a:bodyPr anchor="t" rtlCol="false" tIns="0" lIns="0" bIns="0" rIns="0">
            <a:spAutoFit/>
          </a:bodyPr>
          <a:lstStyle/>
          <a:p>
            <a:pPr algn="ctr">
              <a:lnSpc>
                <a:spcPts val="7244"/>
              </a:lnSpc>
            </a:pPr>
            <a:r>
              <a:rPr lang="en-US" b="true" sz="4499" spc="124">
                <a:solidFill>
                  <a:srgbClr val="FFFFFF"/>
                </a:solidFill>
                <a:latin typeface="Arimo Bold"/>
                <a:ea typeface="Arimo Bold"/>
                <a:cs typeface="Arimo Bold"/>
                <a:sym typeface="Arimo Bold"/>
              </a:rPr>
              <a:t>TỔNG QUAN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079065" y="3429264"/>
            <a:ext cx="9908848" cy="5420034"/>
          </a:xfrm>
          <a:custGeom>
            <a:avLst/>
            <a:gdLst/>
            <a:ahLst/>
            <a:cxnLst/>
            <a:rect r="r" b="b" t="t" l="l"/>
            <a:pathLst>
              <a:path h="5420034" w="9908848">
                <a:moveTo>
                  <a:pt x="0" y="0"/>
                </a:moveTo>
                <a:lnTo>
                  <a:pt x="9908848" y="0"/>
                </a:lnTo>
                <a:lnTo>
                  <a:pt x="9908848" y="5420034"/>
                </a:lnTo>
                <a:lnTo>
                  <a:pt x="0" y="5420034"/>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Mở rộng</a:t>
            </a:r>
          </a:p>
        </p:txBody>
      </p:sp>
      <p:sp>
        <p:nvSpPr>
          <p:cNvPr name="TextBox 10" id="10"/>
          <p:cNvSpPr txBox="true"/>
          <p:nvPr/>
        </p:nvSpPr>
        <p:spPr>
          <a:xfrm rot="0">
            <a:off x="1570091" y="3419739"/>
            <a:ext cx="4363017" cy="495300"/>
          </a:xfrm>
          <a:prstGeom prst="rect">
            <a:avLst/>
          </a:prstGeom>
        </p:spPr>
        <p:txBody>
          <a:bodyPr anchor="t" rtlCol="false" tIns="0" lIns="0" bIns="0" rIns="0">
            <a:spAutoFit/>
          </a:bodyPr>
          <a:lstStyle/>
          <a:p>
            <a:pPr algn="ctr">
              <a:lnSpc>
                <a:spcPts val="3840"/>
              </a:lnSpc>
            </a:pPr>
            <a:r>
              <a:rPr lang="en-US" sz="3200">
                <a:solidFill>
                  <a:srgbClr val="000000"/>
                </a:solidFill>
                <a:latin typeface="Klein"/>
                <a:ea typeface="Klein"/>
                <a:cs typeface="Klein"/>
                <a:sym typeface="Klein"/>
              </a:rPr>
              <a:t>Sản xuất</a:t>
            </a:r>
          </a:p>
        </p:txBody>
      </p:sp>
      <p:sp>
        <p:nvSpPr>
          <p:cNvPr name="TextBox 11" id="11"/>
          <p:cNvSpPr txBox="true"/>
          <p:nvPr/>
        </p:nvSpPr>
        <p:spPr>
          <a:xfrm rot="0">
            <a:off x="8128339" y="1676904"/>
            <a:ext cx="7810299" cy="1162832"/>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Thiết lập những kế hoạch sản xuất và lệnh sản xuất để nhận hàng và bán sản phẩm của chính doanh nghiệp sản xuất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001601" y="5253477"/>
            <a:ext cx="8257699" cy="3631493"/>
          </a:xfrm>
          <a:prstGeom prst="rect">
            <a:avLst/>
          </a:prstGeom>
        </p:spPr>
        <p:txBody>
          <a:bodyPr anchor="t" rtlCol="false" tIns="0" lIns="0" bIns="0" rIns="0">
            <a:spAutoFit/>
          </a:bodyPr>
          <a:lstStyle/>
          <a:p>
            <a:pPr algn="r">
              <a:lnSpc>
                <a:spcPts val="14560"/>
              </a:lnSpc>
            </a:pPr>
            <a:r>
              <a:rPr lang="en-US" sz="10400" spc="435">
                <a:solidFill>
                  <a:srgbClr val="000000"/>
                </a:solidFill>
                <a:latin typeface="Tomorrow"/>
                <a:ea typeface="Tomorrow"/>
                <a:cs typeface="Tomorrow"/>
                <a:sym typeface="Tomorrow"/>
              </a:rPr>
              <a:t>HƯỚNG PHÁT TRIỂN</a:t>
            </a:r>
          </a:p>
        </p:txBody>
      </p:sp>
      <p:sp>
        <p:nvSpPr>
          <p:cNvPr name="Freeform 3" id="3"/>
          <p:cNvSpPr/>
          <p:nvPr/>
        </p:nvSpPr>
        <p:spPr>
          <a:xfrm flipH="false" flipV="true" rot="0">
            <a:off x="0" y="-1661011"/>
            <a:ext cx="11861389" cy="12132865"/>
          </a:xfrm>
          <a:custGeom>
            <a:avLst/>
            <a:gdLst/>
            <a:ahLst/>
            <a:cxnLst/>
            <a:rect r="r" b="b" t="t" l="l"/>
            <a:pathLst>
              <a:path h="12132865" w="11861389">
                <a:moveTo>
                  <a:pt x="0" y="12132865"/>
                </a:moveTo>
                <a:lnTo>
                  <a:pt x="11861389" y="12132865"/>
                </a:lnTo>
                <a:lnTo>
                  <a:pt x="11861389" y="0"/>
                </a:lnTo>
                <a:lnTo>
                  <a:pt x="0" y="0"/>
                </a:lnTo>
                <a:lnTo>
                  <a:pt x="0" y="12132865"/>
                </a:lnTo>
                <a:close/>
              </a:path>
            </a:pathLst>
          </a:custGeom>
          <a:blipFill>
            <a:blip r:embed="rId2">
              <a:extLst>
                <a:ext uri="{96DAC541-7B7A-43D3-8B79-37D633B846F1}">
                  <asvg:svgBlip xmlns:asvg="http://schemas.microsoft.com/office/drawing/2016/SVG/main" r:embed="rId3"/>
                </a:ext>
              </a:extLst>
            </a:blip>
            <a:stretch>
              <a:fillRect l="0" t="0" r="-40" b="0"/>
            </a:stretch>
          </a:blipFill>
        </p:spPr>
      </p:sp>
      <p:sp>
        <p:nvSpPr>
          <p:cNvPr name="TextBox 4" id="4"/>
          <p:cNvSpPr txBox="true"/>
          <p:nvPr/>
        </p:nvSpPr>
        <p:spPr>
          <a:xfrm rot="0">
            <a:off x="11352247" y="2552700"/>
            <a:ext cx="5907053" cy="2390775"/>
          </a:xfrm>
          <a:prstGeom prst="rect">
            <a:avLst/>
          </a:prstGeom>
        </p:spPr>
        <p:txBody>
          <a:bodyPr anchor="t" rtlCol="false" tIns="0" lIns="0" bIns="0" rIns="0">
            <a:spAutoFit/>
          </a:bodyPr>
          <a:lstStyle/>
          <a:p>
            <a:pPr algn="r">
              <a:lnSpc>
                <a:spcPts val="17280"/>
              </a:lnSpc>
            </a:pPr>
            <a:r>
              <a:rPr lang="en-US" sz="14400" spc="1497">
                <a:solidFill>
                  <a:srgbClr val="0165FF"/>
                </a:solidFill>
                <a:latin typeface="庞门正道标题体"/>
                <a:ea typeface="庞门正道标题体"/>
                <a:cs typeface="庞门正道标题体"/>
                <a:sym typeface="庞门正道标题体"/>
              </a:rPr>
              <a:t>04.</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42A494"/>
        </a:solidFill>
      </p:bgPr>
    </p:bg>
    <p:spTree>
      <p:nvGrpSpPr>
        <p:cNvPr id="1" name=""/>
        <p:cNvGrpSpPr/>
        <p:nvPr/>
      </p:nvGrpSpPr>
      <p:grpSpPr>
        <a:xfrm>
          <a:off x="0" y="0"/>
          <a:ext cx="0" cy="0"/>
          <a:chOff x="0" y="0"/>
          <a:chExt cx="0" cy="0"/>
        </a:xfrm>
      </p:grpSpPr>
      <p:grpSp>
        <p:nvGrpSpPr>
          <p:cNvPr name="Group 2" id="2"/>
          <p:cNvGrpSpPr/>
          <p:nvPr/>
        </p:nvGrpSpPr>
        <p:grpSpPr>
          <a:xfrm rot="0">
            <a:off x="13256583" y="2938104"/>
            <a:ext cx="3850058" cy="3675310"/>
            <a:chOff x="0" y="0"/>
            <a:chExt cx="893830" cy="853260"/>
          </a:xfrm>
        </p:grpSpPr>
        <p:sp>
          <p:nvSpPr>
            <p:cNvPr name="Freeform 3" id="3"/>
            <p:cNvSpPr/>
            <p:nvPr/>
          </p:nvSpPr>
          <p:spPr>
            <a:xfrm flipH="false" flipV="false" rot="0">
              <a:off x="0" y="0"/>
              <a:ext cx="893830" cy="853260"/>
            </a:xfrm>
            <a:custGeom>
              <a:avLst/>
              <a:gdLst/>
              <a:ahLst/>
              <a:cxnLst/>
              <a:rect r="r" b="b" t="t" l="l"/>
              <a:pathLst>
                <a:path h="853260" w="893830">
                  <a:moveTo>
                    <a:pt x="40217" y="0"/>
                  </a:moveTo>
                  <a:lnTo>
                    <a:pt x="853612" y="0"/>
                  </a:lnTo>
                  <a:cubicBezTo>
                    <a:pt x="875824" y="0"/>
                    <a:pt x="893830" y="18006"/>
                    <a:pt x="893830" y="40217"/>
                  </a:cubicBezTo>
                  <a:lnTo>
                    <a:pt x="893830" y="813043"/>
                  </a:lnTo>
                  <a:cubicBezTo>
                    <a:pt x="893830" y="835254"/>
                    <a:pt x="875824" y="853260"/>
                    <a:pt x="853612" y="853260"/>
                  </a:cubicBezTo>
                  <a:lnTo>
                    <a:pt x="40217" y="853260"/>
                  </a:lnTo>
                  <a:cubicBezTo>
                    <a:pt x="18006" y="853260"/>
                    <a:pt x="0" y="835254"/>
                    <a:pt x="0" y="813043"/>
                  </a:cubicBezTo>
                  <a:lnTo>
                    <a:pt x="0" y="40217"/>
                  </a:lnTo>
                  <a:cubicBezTo>
                    <a:pt x="0" y="18006"/>
                    <a:pt x="18006" y="0"/>
                    <a:pt x="40217" y="0"/>
                  </a:cubicBezTo>
                  <a:close/>
                </a:path>
              </a:pathLst>
            </a:custGeom>
            <a:solidFill>
              <a:srgbClr val="FFFFFF"/>
            </a:solidFill>
          </p:spPr>
        </p:sp>
        <p:sp>
          <p:nvSpPr>
            <p:cNvPr name="TextBox 4" id="4"/>
            <p:cNvSpPr txBox="true"/>
            <p:nvPr/>
          </p:nvSpPr>
          <p:spPr>
            <a:xfrm>
              <a:off x="0" y="-47625"/>
              <a:ext cx="893830" cy="900885"/>
            </a:xfrm>
            <a:prstGeom prst="rect">
              <a:avLst/>
            </a:prstGeom>
          </p:spPr>
          <p:txBody>
            <a:bodyPr anchor="ctr" rtlCol="false" tIns="71403" lIns="71403" bIns="71403" rIns="71403"/>
            <a:lstStyle/>
            <a:p>
              <a:pPr algn="ctr">
                <a:lnSpc>
                  <a:spcPts val="2951"/>
                </a:lnSpc>
              </a:pPr>
            </a:p>
          </p:txBody>
        </p:sp>
      </p:grpSp>
      <p:sp>
        <p:nvSpPr>
          <p:cNvPr name="TextBox 5" id="5"/>
          <p:cNvSpPr txBox="true"/>
          <p:nvPr/>
        </p:nvSpPr>
        <p:spPr>
          <a:xfrm rot="0">
            <a:off x="13584527" y="3209368"/>
            <a:ext cx="3194170" cy="3142306"/>
          </a:xfrm>
          <a:prstGeom prst="rect">
            <a:avLst/>
          </a:prstGeom>
        </p:spPr>
        <p:txBody>
          <a:bodyPr anchor="t" rtlCol="false" tIns="0" lIns="0" bIns="0" rIns="0">
            <a:spAutoFit/>
          </a:bodyPr>
          <a:lstStyle/>
          <a:p>
            <a:pPr algn="l">
              <a:lnSpc>
                <a:spcPts val="3556"/>
              </a:lnSpc>
              <a:spcBef>
                <a:spcPct val="0"/>
              </a:spcBef>
            </a:pPr>
            <a:r>
              <a:rPr lang="en-US" b="true" sz="3092">
                <a:solidFill>
                  <a:srgbClr val="42A494"/>
                </a:solidFill>
                <a:latin typeface="DM Sans Bold"/>
                <a:ea typeface="DM Sans Bold"/>
                <a:cs typeface="DM Sans Bold"/>
                <a:sym typeface="DM Sans Bold"/>
              </a:rPr>
              <a:t>Phát triển hệ thống ERP phù hợp nhất với tất cả các nghiệp vụ của </a:t>
            </a:r>
            <a:r>
              <a:rPr lang="en-US" b="true" sz="3092" strike="noStrike" u="none">
                <a:solidFill>
                  <a:srgbClr val="42A494"/>
                </a:solidFill>
                <a:latin typeface="DM Sans Bold"/>
                <a:ea typeface="DM Sans Bold"/>
                <a:cs typeface="DM Sans Bold"/>
                <a:sym typeface="DM Sans Bold"/>
              </a:rPr>
              <a:t>doanh nghiệp.</a:t>
            </a:r>
          </a:p>
          <a:p>
            <a:pPr algn="l" marL="0" indent="0" lvl="0">
              <a:lnSpc>
                <a:spcPts val="3556"/>
              </a:lnSpc>
              <a:spcBef>
                <a:spcPct val="0"/>
              </a:spcBef>
            </a:pPr>
          </a:p>
        </p:txBody>
      </p:sp>
      <p:grpSp>
        <p:nvGrpSpPr>
          <p:cNvPr name="Group 6" id="6"/>
          <p:cNvGrpSpPr/>
          <p:nvPr/>
        </p:nvGrpSpPr>
        <p:grpSpPr>
          <a:xfrm rot="0">
            <a:off x="9104793" y="2938104"/>
            <a:ext cx="3850058" cy="3675310"/>
            <a:chOff x="0" y="0"/>
            <a:chExt cx="893830" cy="853260"/>
          </a:xfrm>
        </p:grpSpPr>
        <p:sp>
          <p:nvSpPr>
            <p:cNvPr name="Freeform 7" id="7"/>
            <p:cNvSpPr/>
            <p:nvPr/>
          </p:nvSpPr>
          <p:spPr>
            <a:xfrm flipH="false" flipV="false" rot="0">
              <a:off x="0" y="0"/>
              <a:ext cx="893830" cy="853260"/>
            </a:xfrm>
            <a:custGeom>
              <a:avLst/>
              <a:gdLst/>
              <a:ahLst/>
              <a:cxnLst/>
              <a:rect r="r" b="b" t="t" l="l"/>
              <a:pathLst>
                <a:path h="853260" w="893830">
                  <a:moveTo>
                    <a:pt x="40217" y="0"/>
                  </a:moveTo>
                  <a:lnTo>
                    <a:pt x="853612" y="0"/>
                  </a:lnTo>
                  <a:cubicBezTo>
                    <a:pt x="875824" y="0"/>
                    <a:pt x="893830" y="18006"/>
                    <a:pt x="893830" y="40217"/>
                  </a:cubicBezTo>
                  <a:lnTo>
                    <a:pt x="893830" y="813043"/>
                  </a:lnTo>
                  <a:cubicBezTo>
                    <a:pt x="893830" y="835254"/>
                    <a:pt x="875824" y="853260"/>
                    <a:pt x="853612" y="853260"/>
                  </a:cubicBezTo>
                  <a:lnTo>
                    <a:pt x="40217" y="853260"/>
                  </a:lnTo>
                  <a:cubicBezTo>
                    <a:pt x="18006" y="853260"/>
                    <a:pt x="0" y="835254"/>
                    <a:pt x="0" y="813043"/>
                  </a:cubicBezTo>
                  <a:lnTo>
                    <a:pt x="0" y="40217"/>
                  </a:lnTo>
                  <a:cubicBezTo>
                    <a:pt x="0" y="18006"/>
                    <a:pt x="18006" y="0"/>
                    <a:pt x="40217" y="0"/>
                  </a:cubicBezTo>
                  <a:close/>
                </a:path>
              </a:pathLst>
            </a:custGeom>
            <a:solidFill>
              <a:srgbClr val="FFFFFF"/>
            </a:solidFill>
          </p:spPr>
        </p:sp>
        <p:sp>
          <p:nvSpPr>
            <p:cNvPr name="TextBox 8" id="8"/>
            <p:cNvSpPr txBox="true"/>
            <p:nvPr/>
          </p:nvSpPr>
          <p:spPr>
            <a:xfrm>
              <a:off x="0" y="-47625"/>
              <a:ext cx="893830" cy="900885"/>
            </a:xfrm>
            <a:prstGeom prst="rect">
              <a:avLst/>
            </a:prstGeom>
          </p:spPr>
          <p:txBody>
            <a:bodyPr anchor="ctr" rtlCol="false" tIns="71403" lIns="71403" bIns="71403" rIns="71403"/>
            <a:lstStyle/>
            <a:p>
              <a:pPr algn="ctr">
                <a:lnSpc>
                  <a:spcPts val="2951"/>
                </a:lnSpc>
              </a:pPr>
            </a:p>
          </p:txBody>
        </p:sp>
      </p:grpSp>
      <p:sp>
        <p:nvSpPr>
          <p:cNvPr name="TextBox 9" id="9"/>
          <p:cNvSpPr txBox="true"/>
          <p:nvPr/>
        </p:nvSpPr>
        <p:spPr>
          <a:xfrm rot="0">
            <a:off x="9490488" y="3399094"/>
            <a:ext cx="3078667" cy="2694850"/>
          </a:xfrm>
          <a:prstGeom prst="rect">
            <a:avLst/>
          </a:prstGeom>
        </p:spPr>
        <p:txBody>
          <a:bodyPr anchor="t" rtlCol="false" tIns="0" lIns="0" bIns="0" rIns="0">
            <a:spAutoFit/>
          </a:bodyPr>
          <a:lstStyle/>
          <a:p>
            <a:pPr algn="l">
              <a:lnSpc>
                <a:spcPts val="3556"/>
              </a:lnSpc>
              <a:spcBef>
                <a:spcPct val="0"/>
              </a:spcBef>
            </a:pPr>
            <a:r>
              <a:rPr lang="en-US" b="true" sz="3092">
                <a:solidFill>
                  <a:srgbClr val="42A494"/>
                </a:solidFill>
                <a:latin typeface="DM Sans Bold"/>
                <a:ea typeface="DM Sans Bold"/>
                <a:cs typeface="DM Sans Bold"/>
                <a:sym typeface="DM Sans Bold"/>
              </a:rPr>
              <a:t>Xây dựng đội ngũ nhân sự có kĩ năng công nghệ tốt và khả năng thích nghi với thay đổi.</a:t>
            </a:r>
          </a:p>
        </p:txBody>
      </p:sp>
      <p:grpSp>
        <p:nvGrpSpPr>
          <p:cNvPr name="Group 10" id="10"/>
          <p:cNvGrpSpPr/>
          <p:nvPr/>
        </p:nvGrpSpPr>
        <p:grpSpPr>
          <a:xfrm rot="0">
            <a:off x="4966391" y="2938104"/>
            <a:ext cx="3850058" cy="3675310"/>
            <a:chOff x="0" y="0"/>
            <a:chExt cx="893830" cy="853260"/>
          </a:xfrm>
        </p:grpSpPr>
        <p:sp>
          <p:nvSpPr>
            <p:cNvPr name="Freeform 11" id="11"/>
            <p:cNvSpPr/>
            <p:nvPr/>
          </p:nvSpPr>
          <p:spPr>
            <a:xfrm flipH="false" flipV="false" rot="0">
              <a:off x="0" y="0"/>
              <a:ext cx="893830" cy="853260"/>
            </a:xfrm>
            <a:custGeom>
              <a:avLst/>
              <a:gdLst/>
              <a:ahLst/>
              <a:cxnLst/>
              <a:rect r="r" b="b" t="t" l="l"/>
              <a:pathLst>
                <a:path h="853260" w="893830">
                  <a:moveTo>
                    <a:pt x="40217" y="0"/>
                  </a:moveTo>
                  <a:lnTo>
                    <a:pt x="853612" y="0"/>
                  </a:lnTo>
                  <a:cubicBezTo>
                    <a:pt x="875824" y="0"/>
                    <a:pt x="893830" y="18006"/>
                    <a:pt x="893830" y="40217"/>
                  </a:cubicBezTo>
                  <a:lnTo>
                    <a:pt x="893830" y="813043"/>
                  </a:lnTo>
                  <a:cubicBezTo>
                    <a:pt x="893830" y="835254"/>
                    <a:pt x="875824" y="853260"/>
                    <a:pt x="853612" y="853260"/>
                  </a:cubicBezTo>
                  <a:lnTo>
                    <a:pt x="40217" y="853260"/>
                  </a:lnTo>
                  <a:cubicBezTo>
                    <a:pt x="18006" y="853260"/>
                    <a:pt x="0" y="835254"/>
                    <a:pt x="0" y="813043"/>
                  </a:cubicBezTo>
                  <a:lnTo>
                    <a:pt x="0" y="40217"/>
                  </a:lnTo>
                  <a:cubicBezTo>
                    <a:pt x="0" y="18006"/>
                    <a:pt x="18006" y="0"/>
                    <a:pt x="40217" y="0"/>
                  </a:cubicBezTo>
                  <a:close/>
                </a:path>
              </a:pathLst>
            </a:custGeom>
            <a:solidFill>
              <a:srgbClr val="FFFFFF"/>
            </a:solidFill>
          </p:spPr>
        </p:sp>
        <p:sp>
          <p:nvSpPr>
            <p:cNvPr name="TextBox 12" id="12"/>
            <p:cNvSpPr txBox="true"/>
            <p:nvPr/>
          </p:nvSpPr>
          <p:spPr>
            <a:xfrm>
              <a:off x="0" y="-47625"/>
              <a:ext cx="893830" cy="900885"/>
            </a:xfrm>
            <a:prstGeom prst="rect">
              <a:avLst/>
            </a:prstGeom>
          </p:spPr>
          <p:txBody>
            <a:bodyPr anchor="ctr" rtlCol="false" tIns="71403" lIns="71403" bIns="71403" rIns="71403"/>
            <a:lstStyle/>
            <a:p>
              <a:pPr algn="ctr">
                <a:lnSpc>
                  <a:spcPts val="2951"/>
                </a:lnSpc>
              </a:pPr>
            </a:p>
          </p:txBody>
        </p:sp>
      </p:grpSp>
      <p:sp>
        <p:nvSpPr>
          <p:cNvPr name="TextBox 13" id="13"/>
          <p:cNvSpPr txBox="true"/>
          <p:nvPr/>
        </p:nvSpPr>
        <p:spPr>
          <a:xfrm rot="0">
            <a:off x="5395795" y="3399094"/>
            <a:ext cx="2761035" cy="2694850"/>
          </a:xfrm>
          <a:prstGeom prst="rect">
            <a:avLst/>
          </a:prstGeom>
        </p:spPr>
        <p:txBody>
          <a:bodyPr anchor="t" rtlCol="false" tIns="0" lIns="0" bIns="0" rIns="0">
            <a:spAutoFit/>
          </a:bodyPr>
          <a:lstStyle/>
          <a:p>
            <a:pPr algn="l">
              <a:lnSpc>
                <a:spcPts val="3556"/>
              </a:lnSpc>
              <a:spcBef>
                <a:spcPct val="0"/>
              </a:spcBef>
            </a:pPr>
            <a:r>
              <a:rPr lang="en-US" b="true" sz="3092">
                <a:solidFill>
                  <a:srgbClr val="42A494"/>
                </a:solidFill>
                <a:latin typeface="DM Sans Bold"/>
                <a:ea typeface="DM Sans Bold"/>
                <a:cs typeface="DM Sans Bold"/>
                <a:sym typeface="DM Sans Bold"/>
              </a:rPr>
              <a:t>Tích hợp thêm nhiều modul</a:t>
            </a:r>
            <a:r>
              <a:rPr lang="en-US" b="true" sz="3092" strike="noStrike" u="none">
                <a:solidFill>
                  <a:srgbClr val="42A494"/>
                </a:solidFill>
                <a:latin typeface="DM Sans Bold"/>
                <a:ea typeface="DM Sans Bold"/>
                <a:cs typeface="DM Sans Bold"/>
                <a:sym typeface="DM Sans Bold"/>
              </a:rPr>
              <a:t>e để hệ thống toàn diện hơn.</a:t>
            </a:r>
          </a:p>
          <a:p>
            <a:pPr algn="l" marL="0" indent="0" lvl="0">
              <a:lnSpc>
                <a:spcPts val="3556"/>
              </a:lnSpc>
              <a:spcBef>
                <a:spcPct val="0"/>
              </a:spcBef>
            </a:pPr>
          </a:p>
        </p:txBody>
      </p:sp>
      <p:grpSp>
        <p:nvGrpSpPr>
          <p:cNvPr name="Group 14" id="14"/>
          <p:cNvGrpSpPr/>
          <p:nvPr/>
        </p:nvGrpSpPr>
        <p:grpSpPr>
          <a:xfrm rot="0">
            <a:off x="832579" y="2938104"/>
            <a:ext cx="3850058" cy="3675310"/>
            <a:chOff x="0" y="0"/>
            <a:chExt cx="893830" cy="853260"/>
          </a:xfrm>
        </p:grpSpPr>
        <p:sp>
          <p:nvSpPr>
            <p:cNvPr name="Freeform 15" id="15"/>
            <p:cNvSpPr/>
            <p:nvPr/>
          </p:nvSpPr>
          <p:spPr>
            <a:xfrm flipH="false" flipV="false" rot="0">
              <a:off x="0" y="0"/>
              <a:ext cx="893830" cy="853260"/>
            </a:xfrm>
            <a:custGeom>
              <a:avLst/>
              <a:gdLst/>
              <a:ahLst/>
              <a:cxnLst/>
              <a:rect r="r" b="b" t="t" l="l"/>
              <a:pathLst>
                <a:path h="853260" w="893830">
                  <a:moveTo>
                    <a:pt x="40217" y="0"/>
                  </a:moveTo>
                  <a:lnTo>
                    <a:pt x="853612" y="0"/>
                  </a:lnTo>
                  <a:cubicBezTo>
                    <a:pt x="875824" y="0"/>
                    <a:pt x="893830" y="18006"/>
                    <a:pt x="893830" y="40217"/>
                  </a:cubicBezTo>
                  <a:lnTo>
                    <a:pt x="893830" y="813043"/>
                  </a:lnTo>
                  <a:cubicBezTo>
                    <a:pt x="893830" y="835254"/>
                    <a:pt x="875824" y="853260"/>
                    <a:pt x="853612" y="853260"/>
                  </a:cubicBezTo>
                  <a:lnTo>
                    <a:pt x="40217" y="853260"/>
                  </a:lnTo>
                  <a:cubicBezTo>
                    <a:pt x="18006" y="853260"/>
                    <a:pt x="0" y="835254"/>
                    <a:pt x="0" y="813043"/>
                  </a:cubicBezTo>
                  <a:lnTo>
                    <a:pt x="0" y="40217"/>
                  </a:lnTo>
                  <a:cubicBezTo>
                    <a:pt x="0" y="18006"/>
                    <a:pt x="18006" y="0"/>
                    <a:pt x="40217" y="0"/>
                  </a:cubicBezTo>
                  <a:close/>
                </a:path>
              </a:pathLst>
            </a:custGeom>
            <a:solidFill>
              <a:srgbClr val="FFFFFF"/>
            </a:solidFill>
          </p:spPr>
        </p:sp>
        <p:sp>
          <p:nvSpPr>
            <p:cNvPr name="TextBox 16" id="16"/>
            <p:cNvSpPr txBox="true"/>
            <p:nvPr/>
          </p:nvSpPr>
          <p:spPr>
            <a:xfrm>
              <a:off x="0" y="-47625"/>
              <a:ext cx="893830" cy="900885"/>
            </a:xfrm>
            <a:prstGeom prst="rect">
              <a:avLst/>
            </a:prstGeom>
          </p:spPr>
          <p:txBody>
            <a:bodyPr anchor="ctr" rtlCol="false" tIns="71403" lIns="71403" bIns="71403" rIns="71403"/>
            <a:lstStyle/>
            <a:p>
              <a:pPr algn="ctr">
                <a:lnSpc>
                  <a:spcPts val="2951"/>
                </a:lnSpc>
              </a:pPr>
            </a:p>
          </p:txBody>
        </p:sp>
      </p:grpSp>
      <p:sp>
        <p:nvSpPr>
          <p:cNvPr name="TextBox 17" id="17"/>
          <p:cNvSpPr txBox="true"/>
          <p:nvPr/>
        </p:nvSpPr>
        <p:spPr>
          <a:xfrm rot="0">
            <a:off x="1377090" y="3433096"/>
            <a:ext cx="2761035" cy="2694850"/>
          </a:xfrm>
          <a:prstGeom prst="rect">
            <a:avLst/>
          </a:prstGeom>
        </p:spPr>
        <p:txBody>
          <a:bodyPr anchor="t" rtlCol="false" tIns="0" lIns="0" bIns="0" rIns="0">
            <a:spAutoFit/>
          </a:bodyPr>
          <a:lstStyle/>
          <a:p>
            <a:pPr algn="l">
              <a:lnSpc>
                <a:spcPts val="3556"/>
              </a:lnSpc>
              <a:spcBef>
                <a:spcPct val="0"/>
              </a:spcBef>
            </a:pPr>
            <a:r>
              <a:rPr lang="en-US" b="true" sz="3092">
                <a:solidFill>
                  <a:srgbClr val="42A494"/>
                </a:solidFill>
                <a:latin typeface="DM Sans Bold"/>
                <a:ea typeface="DM Sans Bold"/>
                <a:cs typeface="DM Sans Bold"/>
                <a:sym typeface="DM Sans Bold"/>
              </a:rPr>
              <a:t>Thúc đẩy d</a:t>
            </a:r>
            <a:r>
              <a:rPr lang="en-US" b="true" sz="3092" strike="noStrike" u="none">
                <a:solidFill>
                  <a:srgbClr val="42A494"/>
                </a:solidFill>
                <a:latin typeface="DM Sans Bold"/>
                <a:ea typeface="DM Sans Bold"/>
                <a:cs typeface="DM Sans Bold"/>
                <a:sym typeface="DM Sans Bold"/>
              </a:rPr>
              <a:t>oanh thu để duy trì, bảo trì, nâng cấp hệ thống ERP.</a:t>
            </a:r>
          </a:p>
          <a:p>
            <a:pPr algn="l" marL="0" indent="0" lvl="0">
              <a:lnSpc>
                <a:spcPts val="3556"/>
              </a:lnSpc>
              <a:spcBef>
                <a:spcPct val="0"/>
              </a:spcBef>
            </a:pPr>
          </a:p>
        </p:txBody>
      </p:sp>
      <p:sp>
        <p:nvSpPr>
          <p:cNvPr name="TextBox 18" id="18"/>
          <p:cNvSpPr txBox="true"/>
          <p:nvPr/>
        </p:nvSpPr>
        <p:spPr>
          <a:xfrm rot="0">
            <a:off x="4883780" y="1009650"/>
            <a:ext cx="8171660" cy="1090090"/>
          </a:xfrm>
          <a:prstGeom prst="rect">
            <a:avLst/>
          </a:prstGeom>
        </p:spPr>
        <p:txBody>
          <a:bodyPr anchor="t" rtlCol="false" tIns="0" lIns="0" bIns="0" rIns="0">
            <a:spAutoFit/>
          </a:bodyPr>
          <a:lstStyle/>
          <a:p>
            <a:pPr algn="ctr" marL="0" indent="0" lvl="0">
              <a:lnSpc>
                <a:spcPts val="8433"/>
              </a:lnSpc>
              <a:spcBef>
                <a:spcPct val="0"/>
              </a:spcBef>
            </a:pPr>
            <a:r>
              <a:rPr lang="en-US" b="true" sz="7027">
                <a:solidFill>
                  <a:srgbClr val="FFFFFF"/>
                </a:solidFill>
                <a:latin typeface="Klein Bold"/>
                <a:ea typeface="Klein Bold"/>
                <a:cs typeface="Klein Bold"/>
                <a:sym typeface="Klein Bold"/>
              </a:rPr>
              <a:t>Hướng phát triển</a:t>
            </a:r>
          </a:p>
        </p:txBody>
      </p:sp>
      <p:grpSp>
        <p:nvGrpSpPr>
          <p:cNvPr name="Group 19" id="19"/>
          <p:cNvGrpSpPr/>
          <p:nvPr/>
        </p:nvGrpSpPr>
        <p:grpSpPr>
          <a:xfrm rot="0">
            <a:off x="3586188" y="7217907"/>
            <a:ext cx="11115624" cy="2061009"/>
            <a:chOff x="0" y="0"/>
            <a:chExt cx="2580604" cy="478484"/>
          </a:xfrm>
        </p:grpSpPr>
        <p:sp>
          <p:nvSpPr>
            <p:cNvPr name="Freeform 20" id="20"/>
            <p:cNvSpPr/>
            <p:nvPr/>
          </p:nvSpPr>
          <p:spPr>
            <a:xfrm flipH="false" flipV="false" rot="0">
              <a:off x="0" y="0"/>
              <a:ext cx="2580604" cy="478484"/>
            </a:xfrm>
            <a:custGeom>
              <a:avLst/>
              <a:gdLst/>
              <a:ahLst/>
              <a:cxnLst/>
              <a:rect r="r" b="b" t="t" l="l"/>
              <a:pathLst>
                <a:path h="478484" w="2580604">
                  <a:moveTo>
                    <a:pt x="13930" y="0"/>
                  </a:moveTo>
                  <a:lnTo>
                    <a:pt x="2566674" y="0"/>
                  </a:lnTo>
                  <a:cubicBezTo>
                    <a:pt x="2574367" y="0"/>
                    <a:pt x="2580604" y="6237"/>
                    <a:pt x="2580604" y="13930"/>
                  </a:cubicBezTo>
                  <a:lnTo>
                    <a:pt x="2580604" y="464554"/>
                  </a:lnTo>
                  <a:cubicBezTo>
                    <a:pt x="2580604" y="472247"/>
                    <a:pt x="2574367" y="478484"/>
                    <a:pt x="2566674" y="478484"/>
                  </a:cubicBezTo>
                  <a:lnTo>
                    <a:pt x="13930" y="478484"/>
                  </a:lnTo>
                  <a:cubicBezTo>
                    <a:pt x="6237" y="478484"/>
                    <a:pt x="0" y="472247"/>
                    <a:pt x="0" y="464554"/>
                  </a:cubicBezTo>
                  <a:lnTo>
                    <a:pt x="0" y="13930"/>
                  </a:lnTo>
                  <a:cubicBezTo>
                    <a:pt x="0" y="6237"/>
                    <a:pt x="6237" y="0"/>
                    <a:pt x="13930" y="0"/>
                  </a:cubicBezTo>
                  <a:close/>
                </a:path>
              </a:pathLst>
            </a:custGeom>
            <a:solidFill>
              <a:srgbClr val="FFFFFF"/>
            </a:solidFill>
          </p:spPr>
        </p:sp>
        <p:sp>
          <p:nvSpPr>
            <p:cNvPr name="TextBox 21" id="21"/>
            <p:cNvSpPr txBox="true"/>
            <p:nvPr/>
          </p:nvSpPr>
          <p:spPr>
            <a:xfrm>
              <a:off x="0" y="-47625"/>
              <a:ext cx="2580604" cy="526109"/>
            </a:xfrm>
            <a:prstGeom prst="rect">
              <a:avLst/>
            </a:prstGeom>
          </p:spPr>
          <p:txBody>
            <a:bodyPr anchor="ctr" rtlCol="false" tIns="71403" lIns="71403" bIns="71403" rIns="71403"/>
            <a:lstStyle/>
            <a:p>
              <a:pPr algn="ctr">
                <a:lnSpc>
                  <a:spcPts val="2951"/>
                </a:lnSpc>
              </a:pPr>
            </a:p>
          </p:txBody>
        </p:sp>
      </p:grpSp>
      <p:sp>
        <p:nvSpPr>
          <p:cNvPr name="TextBox 22" id="22"/>
          <p:cNvSpPr txBox="true"/>
          <p:nvPr/>
        </p:nvSpPr>
        <p:spPr>
          <a:xfrm rot="0">
            <a:off x="4420799" y="7576934"/>
            <a:ext cx="9446402" cy="1352480"/>
          </a:xfrm>
          <a:prstGeom prst="rect">
            <a:avLst/>
          </a:prstGeom>
        </p:spPr>
        <p:txBody>
          <a:bodyPr anchor="t" rtlCol="false" tIns="0" lIns="0" bIns="0" rIns="0">
            <a:spAutoFit/>
          </a:bodyPr>
          <a:lstStyle/>
          <a:p>
            <a:pPr algn="l">
              <a:lnSpc>
                <a:spcPts val="3556"/>
              </a:lnSpc>
              <a:spcBef>
                <a:spcPct val="0"/>
              </a:spcBef>
            </a:pPr>
            <a:r>
              <a:rPr lang="en-US" b="true" sz="3092">
                <a:solidFill>
                  <a:srgbClr val="42A494"/>
                </a:solidFill>
                <a:latin typeface="DM Sans Bold"/>
                <a:ea typeface="DM Sans Bold"/>
                <a:cs typeface="DM Sans Bold"/>
                <a:sym typeface="DM Sans Bold"/>
              </a:rPr>
              <a:t>Nghiên cứu và tìm hiểu kĩ càng hơn về ERP để có thể tận dụng hết tất cả lợi ích mà </a:t>
            </a:r>
            <a:r>
              <a:rPr lang="en-US" b="true" sz="3092" strike="noStrike" u="none">
                <a:solidFill>
                  <a:srgbClr val="42A494"/>
                </a:solidFill>
                <a:latin typeface="DM Sans Bold"/>
                <a:ea typeface="DM Sans Bold"/>
                <a:cs typeface="DM Sans Bold"/>
                <a:sym typeface="DM Sans Bold"/>
              </a:rPr>
              <a:t>nó mang lại.</a:t>
            </a:r>
          </a:p>
          <a:p>
            <a:pPr algn="l" marL="0" indent="0" lvl="0">
              <a:lnSpc>
                <a:spcPts val="3556"/>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1661011"/>
            <a:ext cx="11861389" cy="12132865"/>
          </a:xfrm>
          <a:custGeom>
            <a:avLst/>
            <a:gdLst/>
            <a:ahLst/>
            <a:cxnLst/>
            <a:rect r="r" b="b" t="t" l="l"/>
            <a:pathLst>
              <a:path h="12132865" w="11861389">
                <a:moveTo>
                  <a:pt x="0" y="12132865"/>
                </a:moveTo>
                <a:lnTo>
                  <a:pt x="11861389" y="12132865"/>
                </a:lnTo>
                <a:lnTo>
                  <a:pt x="11861389" y="0"/>
                </a:lnTo>
                <a:lnTo>
                  <a:pt x="0" y="0"/>
                </a:lnTo>
                <a:lnTo>
                  <a:pt x="0" y="12132865"/>
                </a:lnTo>
                <a:close/>
              </a:path>
            </a:pathLst>
          </a:custGeom>
          <a:blipFill>
            <a:blip r:embed="rId2">
              <a:extLst>
                <a:ext uri="{96DAC541-7B7A-43D3-8B79-37D633B846F1}">
                  <asvg:svgBlip xmlns:asvg="http://schemas.microsoft.com/office/drawing/2016/SVG/main" r:embed="rId3"/>
                </a:ext>
              </a:extLst>
            </a:blip>
            <a:stretch>
              <a:fillRect l="0" t="0" r="-40" b="0"/>
            </a:stretch>
          </a:blipFill>
        </p:spPr>
      </p:sp>
      <p:sp>
        <p:nvSpPr>
          <p:cNvPr name="TextBox 3" id="3"/>
          <p:cNvSpPr txBox="true"/>
          <p:nvPr/>
        </p:nvSpPr>
        <p:spPr>
          <a:xfrm rot="0">
            <a:off x="9001601" y="5110602"/>
            <a:ext cx="8257699" cy="1926554"/>
          </a:xfrm>
          <a:prstGeom prst="rect">
            <a:avLst/>
          </a:prstGeom>
        </p:spPr>
        <p:txBody>
          <a:bodyPr anchor="t" rtlCol="false" tIns="0" lIns="0" bIns="0" rIns="0">
            <a:spAutoFit/>
          </a:bodyPr>
          <a:lstStyle/>
          <a:p>
            <a:pPr algn="r">
              <a:lnSpc>
                <a:spcPts val="14560"/>
              </a:lnSpc>
            </a:pPr>
            <a:r>
              <a:rPr lang="en-US" sz="10400" spc="435" u="sng">
                <a:solidFill>
                  <a:srgbClr val="000000"/>
                </a:solidFill>
                <a:latin typeface="庞门正道标题体"/>
                <a:ea typeface="庞门正道标题体"/>
                <a:cs typeface="庞门正道标题体"/>
                <a:sym typeface="庞门正道标题体"/>
                <a:hlinkClick r:id="rId4" tooltip="https://drive.google.com/file/d/1ZTNfecSmzPXbev12jPH1GwJukfZEjEod/view?usp=drive_link"/>
              </a:rPr>
              <a:t>DEMO</a:t>
            </a:r>
          </a:p>
        </p:txBody>
      </p:sp>
      <p:sp>
        <p:nvSpPr>
          <p:cNvPr name="TextBox 4" id="4"/>
          <p:cNvSpPr txBox="true"/>
          <p:nvPr/>
        </p:nvSpPr>
        <p:spPr>
          <a:xfrm rot="0">
            <a:off x="11352247" y="2552700"/>
            <a:ext cx="5907053" cy="2390775"/>
          </a:xfrm>
          <a:prstGeom prst="rect">
            <a:avLst/>
          </a:prstGeom>
        </p:spPr>
        <p:txBody>
          <a:bodyPr anchor="t" rtlCol="false" tIns="0" lIns="0" bIns="0" rIns="0">
            <a:spAutoFit/>
          </a:bodyPr>
          <a:lstStyle/>
          <a:p>
            <a:pPr algn="r">
              <a:lnSpc>
                <a:spcPts val="17280"/>
              </a:lnSpc>
            </a:pPr>
            <a:r>
              <a:rPr lang="en-US" sz="14400" spc="1497">
                <a:solidFill>
                  <a:srgbClr val="0165FF"/>
                </a:solidFill>
                <a:latin typeface="庞门正道标题体"/>
                <a:ea typeface="庞门正道标题体"/>
                <a:cs typeface="庞门正道标题体"/>
                <a:sym typeface="庞门正道标题体"/>
              </a:rPr>
              <a:t>05.</a:t>
            </a:r>
          </a:p>
        </p:txBody>
      </p:sp>
      <p:sp>
        <p:nvSpPr>
          <p:cNvPr name="TextBox 5" id="5"/>
          <p:cNvSpPr txBox="true"/>
          <p:nvPr/>
        </p:nvSpPr>
        <p:spPr>
          <a:xfrm rot="0">
            <a:off x="10240916" y="7275316"/>
            <a:ext cx="7018106" cy="462915"/>
          </a:xfrm>
          <a:prstGeom prst="rect">
            <a:avLst/>
          </a:prstGeom>
        </p:spPr>
        <p:txBody>
          <a:bodyPr anchor="t" rtlCol="false" tIns="0" lIns="0" bIns="0" rIns="0">
            <a:spAutoFit/>
          </a:bodyPr>
          <a:lstStyle/>
          <a:p>
            <a:pPr algn="r">
              <a:lnSpc>
                <a:spcPts val="3358"/>
              </a:lnSpc>
            </a:pPr>
            <a:r>
              <a:rPr lang="en-US" sz="2400" spc="1293">
                <a:solidFill>
                  <a:srgbClr val="A6A6A6"/>
                </a:solidFill>
                <a:latin typeface="Arimo"/>
                <a:ea typeface="Arimo"/>
                <a:cs typeface="Arimo"/>
                <a:sym typeface="Arimo"/>
              </a:rPr>
              <a:t>Work Review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6217785" cy="8225584"/>
            <a:chOff x="0" y="0"/>
            <a:chExt cx="1638405" cy="2167467"/>
          </a:xfrm>
        </p:grpSpPr>
        <p:sp>
          <p:nvSpPr>
            <p:cNvPr name="Freeform 6" id="6"/>
            <p:cNvSpPr/>
            <p:nvPr/>
          </p:nvSpPr>
          <p:spPr>
            <a:xfrm flipH="false" flipV="false" rot="0">
              <a:off x="0" y="0"/>
              <a:ext cx="1638405" cy="2167467"/>
            </a:xfrm>
            <a:custGeom>
              <a:avLst/>
              <a:gdLst/>
              <a:ahLst/>
              <a:cxnLst/>
              <a:rect r="r" b="b" t="t" l="l"/>
              <a:pathLst>
                <a:path h="2167467" w="1638405">
                  <a:moveTo>
                    <a:pt x="34864" y="0"/>
                  </a:moveTo>
                  <a:lnTo>
                    <a:pt x="1603542" y="0"/>
                  </a:lnTo>
                  <a:cubicBezTo>
                    <a:pt x="1622796" y="0"/>
                    <a:pt x="1638405" y="15609"/>
                    <a:pt x="1638405" y="34864"/>
                  </a:cubicBezTo>
                  <a:lnTo>
                    <a:pt x="1638405" y="2132603"/>
                  </a:lnTo>
                  <a:cubicBezTo>
                    <a:pt x="1638405" y="2151858"/>
                    <a:pt x="1622796" y="2167467"/>
                    <a:pt x="1603542" y="2167467"/>
                  </a:cubicBezTo>
                  <a:lnTo>
                    <a:pt x="34864" y="2167467"/>
                  </a:lnTo>
                  <a:cubicBezTo>
                    <a:pt x="25617" y="2167467"/>
                    <a:pt x="16749" y="2163794"/>
                    <a:pt x="10211" y="2157256"/>
                  </a:cubicBezTo>
                  <a:cubicBezTo>
                    <a:pt x="3673" y="2150717"/>
                    <a:pt x="0" y="2141850"/>
                    <a:pt x="0" y="2132603"/>
                  </a:cubicBezTo>
                  <a:lnTo>
                    <a:pt x="0" y="34864"/>
                  </a:lnTo>
                  <a:cubicBezTo>
                    <a:pt x="0" y="15609"/>
                    <a:pt x="15609" y="0"/>
                    <a:pt x="34864" y="0"/>
                  </a:cubicBezTo>
                  <a:close/>
                </a:path>
              </a:pathLst>
            </a:custGeom>
            <a:solidFill>
              <a:srgbClr val="FFFFFF"/>
            </a:solidFill>
            <a:ln cap="rnd">
              <a:noFill/>
              <a:prstDash val="solid"/>
              <a:round/>
            </a:ln>
          </p:spPr>
        </p:sp>
        <p:sp>
          <p:nvSpPr>
            <p:cNvPr name="TextBox 7" id="7"/>
            <p:cNvSpPr txBox="true"/>
            <p:nvPr/>
          </p:nvSpPr>
          <p:spPr>
            <a:xfrm>
              <a:off x="0" y="-9525"/>
              <a:ext cx="163840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1457843" y="3521356"/>
            <a:ext cx="15372314" cy="4705403"/>
          </a:xfrm>
          <a:custGeom>
            <a:avLst/>
            <a:gdLst/>
            <a:ahLst/>
            <a:cxnLst/>
            <a:rect r="r" b="b" t="t" l="l"/>
            <a:pathLst>
              <a:path h="4705403" w="15372314">
                <a:moveTo>
                  <a:pt x="0" y="0"/>
                </a:moveTo>
                <a:lnTo>
                  <a:pt x="15372314" y="0"/>
                </a:lnTo>
                <a:lnTo>
                  <a:pt x="15372314" y="4705403"/>
                </a:lnTo>
                <a:lnTo>
                  <a:pt x="0" y="4705403"/>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Báo cáo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6953659" y="1597663"/>
            <a:ext cx="10159661" cy="3663202"/>
          </a:xfrm>
          <a:custGeom>
            <a:avLst/>
            <a:gdLst/>
            <a:ahLst/>
            <a:cxnLst/>
            <a:rect r="r" b="b" t="t" l="l"/>
            <a:pathLst>
              <a:path h="3663202" w="10159661">
                <a:moveTo>
                  <a:pt x="0" y="0"/>
                </a:moveTo>
                <a:lnTo>
                  <a:pt x="10159660" y="0"/>
                </a:lnTo>
                <a:lnTo>
                  <a:pt x="10159660" y="3663201"/>
                </a:lnTo>
                <a:lnTo>
                  <a:pt x="0" y="3663201"/>
                </a:lnTo>
                <a:lnTo>
                  <a:pt x="0" y="0"/>
                </a:lnTo>
                <a:close/>
              </a:path>
            </a:pathLst>
          </a:custGeom>
          <a:blipFill>
            <a:blip r:embed="rId2"/>
            <a:stretch>
              <a:fillRect l="0" t="0" r="0" b="0"/>
            </a:stretch>
          </a:blipFill>
        </p:spPr>
      </p:sp>
      <p:sp>
        <p:nvSpPr>
          <p:cNvPr name="Freeform 9" id="9"/>
          <p:cNvSpPr/>
          <p:nvPr/>
        </p:nvSpPr>
        <p:spPr>
          <a:xfrm flipH="false" flipV="false" rot="0">
            <a:off x="7085233" y="5758426"/>
            <a:ext cx="9896511" cy="3499874"/>
          </a:xfrm>
          <a:custGeom>
            <a:avLst/>
            <a:gdLst/>
            <a:ahLst/>
            <a:cxnLst/>
            <a:rect r="r" b="b" t="t" l="l"/>
            <a:pathLst>
              <a:path h="3499874" w="9896511">
                <a:moveTo>
                  <a:pt x="0" y="0"/>
                </a:moveTo>
                <a:lnTo>
                  <a:pt x="9896511" y="0"/>
                </a:lnTo>
                <a:lnTo>
                  <a:pt x="9896511" y="3499874"/>
                </a:lnTo>
                <a:lnTo>
                  <a:pt x="0" y="3499874"/>
                </a:lnTo>
                <a:lnTo>
                  <a:pt x="0" y="0"/>
                </a:lnTo>
                <a:close/>
              </a:path>
            </a:pathLst>
          </a:custGeom>
          <a:blipFill>
            <a:blip r:embed="rId3"/>
            <a:stretch>
              <a:fillRect l="0" t="0" r="0" b="0"/>
            </a:stretch>
          </a:blipFill>
        </p:spPr>
      </p:sp>
      <p:sp>
        <p:nvSpPr>
          <p:cNvPr name="TextBox 10" id="10"/>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Báo cáo</a:t>
            </a:r>
          </a:p>
        </p:txBody>
      </p:sp>
      <p:sp>
        <p:nvSpPr>
          <p:cNvPr name="TextBox 11" id="11"/>
          <p:cNvSpPr txBox="true"/>
          <p:nvPr/>
        </p:nvSpPr>
        <p:spPr>
          <a:xfrm rot="0">
            <a:off x="1570091" y="3419739"/>
            <a:ext cx="4363017" cy="495300"/>
          </a:xfrm>
          <a:prstGeom prst="rect">
            <a:avLst/>
          </a:prstGeom>
        </p:spPr>
        <p:txBody>
          <a:bodyPr anchor="t" rtlCol="false" tIns="0" lIns="0" bIns="0" rIns="0">
            <a:spAutoFit/>
          </a:bodyPr>
          <a:lstStyle/>
          <a:p>
            <a:pPr algn="ctr" marL="690881" indent="-345440" lvl="1">
              <a:lnSpc>
                <a:spcPts val="3840"/>
              </a:lnSpc>
              <a:buFont typeface="Arial"/>
              <a:buChar char="•"/>
            </a:pPr>
            <a:r>
              <a:rPr lang="en-US" sz="3200">
                <a:solidFill>
                  <a:srgbClr val="000000"/>
                </a:solidFill>
                <a:latin typeface="Klein"/>
                <a:ea typeface="Klein"/>
                <a:cs typeface="Klein"/>
                <a:sym typeface="Klein"/>
              </a:rPr>
              <a:t>Xử lý công nợ</a:t>
            </a:r>
          </a:p>
        </p:txBody>
      </p:sp>
      <p:sp>
        <p:nvSpPr>
          <p:cNvPr name="TextBox 12" id="12"/>
          <p:cNvSpPr txBox="true"/>
          <p:nvPr/>
        </p:nvSpPr>
        <p:spPr>
          <a:xfrm rot="0">
            <a:off x="1570091" y="8008304"/>
            <a:ext cx="4363017" cy="774732"/>
          </a:xfrm>
          <a:prstGeom prst="rect">
            <a:avLst/>
          </a:prstGeom>
        </p:spPr>
        <p:txBody>
          <a:bodyPr anchor="t" rtlCol="false" tIns="0" lIns="0" bIns="0" rIns="0">
            <a:spAutoFit/>
          </a:bodyPr>
          <a:lstStyle/>
          <a:p>
            <a:pPr algn="ctr" marL="0" indent="0" lvl="0">
              <a:lnSpc>
                <a:spcPts val="3106"/>
              </a:lnSpc>
              <a:spcBef>
                <a:spcPct val="0"/>
              </a:spcBef>
            </a:pPr>
            <a:r>
              <a:rPr lang="en-US" sz="2389" strike="noStrike" u="none">
                <a:solidFill>
                  <a:srgbClr val="000000"/>
                </a:solidFill>
                <a:latin typeface="DM Sans"/>
                <a:ea typeface="DM Sans"/>
                <a:cs typeface="DM Sans"/>
                <a:sym typeface="DM Sans"/>
              </a:rPr>
              <a:t>Up by 16% this year compared to the previous year</a:t>
            </a:r>
          </a:p>
        </p:txBody>
      </p:sp>
      <p:sp>
        <p:nvSpPr>
          <p:cNvPr name="TextBox 13" id="13"/>
          <p:cNvSpPr txBox="true"/>
          <p:nvPr/>
        </p:nvSpPr>
        <p:spPr>
          <a:xfrm rot="0">
            <a:off x="8128339" y="1130673"/>
            <a:ext cx="7810299" cy="774733"/>
          </a:xfrm>
          <a:prstGeom prst="rect">
            <a:avLst/>
          </a:prstGeom>
        </p:spPr>
        <p:txBody>
          <a:bodyPr anchor="t" rtlCol="false" tIns="0" lIns="0" bIns="0" rIns="0">
            <a:spAutoFit/>
          </a:bodyPr>
          <a:lstStyle/>
          <a:p>
            <a:pPr algn="ctr">
              <a:lnSpc>
                <a:spcPts val="3106"/>
              </a:lnSpc>
            </a:pPr>
            <a:r>
              <a:rPr lang="en-US" sz="2389">
                <a:solidFill>
                  <a:srgbClr val="000000"/>
                </a:solidFill>
                <a:latin typeface="DM Sans"/>
                <a:ea typeface="DM Sans"/>
                <a:cs typeface="DM Sans"/>
                <a:sym typeface="DM Sans"/>
              </a:rPr>
              <a:t>Quy trình xử lý công nợ khách hàng</a:t>
            </a:r>
          </a:p>
          <a:p>
            <a:pPr algn="ctr" marL="0" indent="0" lvl="0">
              <a:lnSpc>
                <a:spcPts val="3106"/>
              </a:lnSpc>
              <a:spcBef>
                <a:spcPct val="0"/>
              </a:spcBef>
            </a:pPr>
          </a:p>
        </p:txBody>
      </p:sp>
      <p:sp>
        <p:nvSpPr>
          <p:cNvPr name="TextBox 14" id="14"/>
          <p:cNvSpPr txBox="true"/>
          <p:nvPr/>
        </p:nvSpPr>
        <p:spPr>
          <a:xfrm rot="0">
            <a:off x="8390626" y="5371945"/>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Quy trình xử lý công nợ nhà cung cấp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1570091" y="4395842"/>
            <a:ext cx="15081236" cy="4860449"/>
          </a:xfrm>
          <a:custGeom>
            <a:avLst/>
            <a:gdLst/>
            <a:ahLst/>
            <a:cxnLst/>
            <a:rect r="r" b="b" t="t" l="l"/>
            <a:pathLst>
              <a:path h="4860449" w="15081236">
                <a:moveTo>
                  <a:pt x="0" y="0"/>
                </a:moveTo>
                <a:lnTo>
                  <a:pt x="15081235" y="0"/>
                </a:lnTo>
                <a:lnTo>
                  <a:pt x="15081235" y="4860450"/>
                </a:lnTo>
                <a:lnTo>
                  <a:pt x="0" y="4860450"/>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Báo cáo</a:t>
            </a:r>
          </a:p>
        </p:txBody>
      </p:sp>
      <p:sp>
        <p:nvSpPr>
          <p:cNvPr name="TextBox 10" id="10"/>
          <p:cNvSpPr txBox="true"/>
          <p:nvPr/>
        </p:nvSpPr>
        <p:spPr>
          <a:xfrm rot="0">
            <a:off x="1570091" y="3419739"/>
            <a:ext cx="4363017" cy="495300"/>
          </a:xfrm>
          <a:prstGeom prst="rect">
            <a:avLst/>
          </a:prstGeom>
        </p:spPr>
        <p:txBody>
          <a:bodyPr anchor="t" rtlCol="false" tIns="0" lIns="0" bIns="0" rIns="0">
            <a:spAutoFit/>
          </a:bodyPr>
          <a:lstStyle/>
          <a:p>
            <a:pPr algn="ctr" marL="690881" indent="-345440" lvl="1">
              <a:lnSpc>
                <a:spcPts val="3840"/>
              </a:lnSpc>
              <a:buFont typeface="Arial"/>
              <a:buChar char="•"/>
            </a:pPr>
            <a:r>
              <a:rPr lang="en-US" sz="3200">
                <a:solidFill>
                  <a:srgbClr val="000000"/>
                </a:solidFill>
                <a:latin typeface="Klein"/>
                <a:ea typeface="Klein"/>
                <a:cs typeface="Klein"/>
                <a:sym typeface="Klein"/>
              </a:rPr>
              <a:t>Xuất nhâp kho</a:t>
            </a:r>
          </a:p>
        </p:txBody>
      </p:sp>
      <p:sp>
        <p:nvSpPr>
          <p:cNvPr name="TextBox 11" id="11"/>
          <p:cNvSpPr txBox="true"/>
          <p:nvPr/>
        </p:nvSpPr>
        <p:spPr>
          <a:xfrm rot="0">
            <a:off x="8128339" y="1324799"/>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Quy trình Nhập kho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161923" y="2274710"/>
            <a:ext cx="9144313" cy="6135249"/>
          </a:xfrm>
          <a:custGeom>
            <a:avLst/>
            <a:gdLst/>
            <a:ahLst/>
            <a:cxnLst/>
            <a:rect r="r" b="b" t="t" l="l"/>
            <a:pathLst>
              <a:path h="6135249" w="9144313">
                <a:moveTo>
                  <a:pt x="0" y="0"/>
                </a:moveTo>
                <a:lnTo>
                  <a:pt x="9144313" y="0"/>
                </a:lnTo>
                <a:lnTo>
                  <a:pt x="9144313" y="6135248"/>
                </a:lnTo>
                <a:lnTo>
                  <a:pt x="0" y="6135248"/>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Báo cáo</a:t>
            </a:r>
          </a:p>
        </p:txBody>
      </p:sp>
      <p:sp>
        <p:nvSpPr>
          <p:cNvPr name="TextBox 10" id="10"/>
          <p:cNvSpPr txBox="true"/>
          <p:nvPr/>
        </p:nvSpPr>
        <p:spPr>
          <a:xfrm rot="0">
            <a:off x="1570091" y="3419739"/>
            <a:ext cx="4363017" cy="495300"/>
          </a:xfrm>
          <a:prstGeom prst="rect">
            <a:avLst/>
          </a:prstGeom>
        </p:spPr>
        <p:txBody>
          <a:bodyPr anchor="t" rtlCol="false" tIns="0" lIns="0" bIns="0" rIns="0">
            <a:spAutoFit/>
          </a:bodyPr>
          <a:lstStyle/>
          <a:p>
            <a:pPr algn="ctr" marL="690881" indent="-345440" lvl="1">
              <a:lnSpc>
                <a:spcPts val="3840"/>
              </a:lnSpc>
              <a:buFont typeface="Arial"/>
              <a:buChar char="•"/>
            </a:pPr>
            <a:r>
              <a:rPr lang="en-US" sz="3200">
                <a:solidFill>
                  <a:srgbClr val="000000"/>
                </a:solidFill>
                <a:latin typeface="Klein"/>
                <a:ea typeface="Klein"/>
                <a:cs typeface="Klein"/>
                <a:sym typeface="Klein"/>
              </a:rPr>
              <a:t>Xuất nhâp kho</a:t>
            </a:r>
          </a:p>
        </p:txBody>
      </p:sp>
      <p:sp>
        <p:nvSpPr>
          <p:cNvPr name="TextBox 11" id="11"/>
          <p:cNvSpPr txBox="true"/>
          <p:nvPr/>
        </p:nvSpPr>
        <p:spPr>
          <a:xfrm rot="0">
            <a:off x="8128339" y="1130673"/>
            <a:ext cx="7810299" cy="386481"/>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Quy trình xuất kho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66081"/>
        </a:solidFill>
      </p:bgPr>
    </p:bg>
    <p:spTree>
      <p:nvGrpSpPr>
        <p:cNvPr id="1" name=""/>
        <p:cNvGrpSpPr/>
        <p:nvPr/>
      </p:nvGrpSpPr>
      <p:grpSpPr>
        <a:xfrm>
          <a:off x="0" y="0"/>
          <a:ext cx="0" cy="0"/>
          <a:chOff x="0" y="0"/>
          <a:chExt cx="0" cy="0"/>
        </a:xfrm>
      </p:grpSpPr>
      <p:grpSp>
        <p:nvGrpSpPr>
          <p:cNvPr name="Group 2" id="2"/>
          <p:cNvGrpSpPr/>
          <p:nvPr/>
        </p:nvGrpSpPr>
        <p:grpSpPr>
          <a:xfrm rot="0">
            <a:off x="6807176" y="1030708"/>
            <a:ext cx="10452626" cy="8225584"/>
            <a:chOff x="0" y="0"/>
            <a:chExt cx="2754299" cy="2167467"/>
          </a:xfrm>
        </p:grpSpPr>
        <p:sp>
          <p:nvSpPr>
            <p:cNvPr name="Freeform 3" id="3"/>
            <p:cNvSpPr/>
            <p:nvPr/>
          </p:nvSpPr>
          <p:spPr>
            <a:xfrm flipH="false" flipV="false" rot="0">
              <a:off x="0" y="0"/>
              <a:ext cx="2754299" cy="2167467"/>
            </a:xfrm>
            <a:custGeom>
              <a:avLst/>
              <a:gdLst/>
              <a:ahLst/>
              <a:cxnLst/>
              <a:rect r="r" b="b" t="t" l="l"/>
              <a:pathLst>
                <a:path h="2167467" w="2754299">
                  <a:moveTo>
                    <a:pt x="20739" y="0"/>
                  </a:moveTo>
                  <a:lnTo>
                    <a:pt x="2733561" y="0"/>
                  </a:lnTo>
                  <a:cubicBezTo>
                    <a:pt x="2745014" y="0"/>
                    <a:pt x="2754299" y="9285"/>
                    <a:pt x="2754299" y="20739"/>
                  </a:cubicBezTo>
                  <a:lnTo>
                    <a:pt x="2754299" y="2146728"/>
                  </a:lnTo>
                  <a:cubicBezTo>
                    <a:pt x="2754299" y="2158182"/>
                    <a:pt x="2745014" y="2167467"/>
                    <a:pt x="2733561" y="2167467"/>
                  </a:cubicBezTo>
                  <a:lnTo>
                    <a:pt x="20739" y="2167467"/>
                  </a:lnTo>
                  <a:cubicBezTo>
                    <a:pt x="15238" y="2167467"/>
                    <a:pt x="9963" y="2165282"/>
                    <a:pt x="6074" y="2161392"/>
                  </a:cubicBezTo>
                  <a:cubicBezTo>
                    <a:pt x="2185" y="2157503"/>
                    <a:pt x="0" y="2152228"/>
                    <a:pt x="0" y="2146728"/>
                  </a:cubicBezTo>
                  <a:lnTo>
                    <a:pt x="0" y="20739"/>
                  </a:lnTo>
                  <a:cubicBezTo>
                    <a:pt x="0" y="15238"/>
                    <a:pt x="2185" y="9963"/>
                    <a:pt x="6074" y="6074"/>
                  </a:cubicBezTo>
                  <a:cubicBezTo>
                    <a:pt x="9963" y="2185"/>
                    <a:pt x="15238" y="0"/>
                    <a:pt x="20739" y="0"/>
                  </a:cubicBezTo>
                  <a:close/>
                </a:path>
              </a:pathLst>
            </a:custGeom>
            <a:solidFill>
              <a:srgbClr val="FFFFFF"/>
            </a:solidFill>
            <a:ln cap="rnd">
              <a:noFill/>
              <a:prstDash val="solid"/>
              <a:round/>
            </a:ln>
          </p:spPr>
        </p:sp>
        <p:sp>
          <p:nvSpPr>
            <p:cNvPr name="TextBox 4" id="4"/>
            <p:cNvSpPr txBox="true"/>
            <p:nvPr/>
          </p:nvSpPr>
          <p:spPr>
            <a:xfrm>
              <a:off x="0" y="-9525"/>
              <a:ext cx="2754299" cy="2176992"/>
            </a:xfrm>
            <a:prstGeom prst="rect">
              <a:avLst/>
            </a:prstGeom>
          </p:spPr>
          <p:txBody>
            <a:bodyPr anchor="ctr" rtlCol="false" tIns="71403" lIns="71403" bIns="71403" rIns="71403"/>
            <a:lstStyle/>
            <a:p>
              <a:pPr algn="ctr" marL="0" indent="0" lvl="0">
                <a:lnSpc>
                  <a:spcPts val="2558"/>
                </a:lnSpc>
                <a:spcBef>
                  <a:spcPct val="0"/>
                </a:spcBef>
              </a:pPr>
            </a:p>
          </p:txBody>
        </p:sp>
      </p:grpSp>
      <p:grpSp>
        <p:nvGrpSpPr>
          <p:cNvPr name="Group 5" id="5"/>
          <p:cNvGrpSpPr/>
          <p:nvPr/>
        </p:nvGrpSpPr>
        <p:grpSpPr>
          <a:xfrm rot="0">
            <a:off x="1028198" y="1030708"/>
            <a:ext cx="5428116" cy="8225584"/>
            <a:chOff x="0" y="0"/>
            <a:chExt cx="1430325" cy="2167467"/>
          </a:xfrm>
        </p:grpSpPr>
        <p:sp>
          <p:nvSpPr>
            <p:cNvPr name="Freeform 6" id="6"/>
            <p:cNvSpPr/>
            <p:nvPr/>
          </p:nvSpPr>
          <p:spPr>
            <a:xfrm flipH="false" flipV="false" rot="0">
              <a:off x="0" y="0"/>
              <a:ext cx="1430325" cy="2167467"/>
            </a:xfrm>
            <a:custGeom>
              <a:avLst/>
              <a:gdLst/>
              <a:ahLst/>
              <a:cxnLst/>
              <a:rect r="r" b="b" t="t" l="l"/>
              <a:pathLst>
                <a:path h="2167467" w="1430325">
                  <a:moveTo>
                    <a:pt x="39935" y="0"/>
                  </a:moveTo>
                  <a:lnTo>
                    <a:pt x="1390390" y="0"/>
                  </a:lnTo>
                  <a:cubicBezTo>
                    <a:pt x="1400982" y="0"/>
                    <a:pt x="1411139" y="4207"/>
                    <a:pt x="1418629" y="11697"/>
                  </a:cubicBezTo>
                  <a:cubicBezTo>
                    <a:pt x="1426118" y="19186"/>
                    <a:pt x="1430325" y="29344"/>
                    <a:pt x="1430325" y="39935"/>
                  </a:cubicBezTo>
                  <a:lnTo>
                    <a:pt x="1430325" y="2127531"/>
                  </a:lnTo>
                  <a:cubicBezTo>
                    <a:pt x="1430325" y="2138123"/>
                    <a:pt x="1426118" y="2148281"/>
                    <a:pt x="1418629" y="2155770"/>
                  </a:cubicBezTo>
                  <a:cubicBezTo>
                    <a:pt x="1411139" y="2163259"/>
                    <a:pt x="1400982" y="2167467"/>
                    <a:pt x="1390390" y="2167467"/>
                  </a:cubicBezTo>
                  <a:lnTo>
                    <a:pt x="39935" y="2167467"/>
                  </a:lnTo>
                  <a:cubicBezTo>
                    <a:pt x="29344" y="2167467"/>
                    <a:pt x="19186" y="2163259"/>
                    <a:pt x="11697" y="2155770"/>
                  </a:cubicBezTo>
                  <a:cubicBezTo>
                    <a:pt x="4207" y="2148281"/>
                    <a:pt x="0" y="2138123"/>
                    <a:pt x="0" y="2127531"/>
                  </a:cubicBezTo>
                  <a:lnTo>
                    <a:pt x="0" y="39935"/>
                  </a:lnTo>
                  <a:cubicBezTo>
                    <a:pt x="0" y="29344"/>
                    <a:pt x="4207" y="19186"/>
                    <a:pt x="11697" y="11697"/>
                  </a:cubicBezTo>
                  <a:cubicBezTo>
                    <a:pt x="19186" y="4207"/>
                    <a:pt x="29344" y="0"/>
                    <a:pt x="39935" y="0"/>
                  </a:cubicBezTo>
                  <a:close/>
                </a:path>
              </a:pathLst>
            </a:custGeom>
            <a:solidFill>
              <a:srgbClr val="FFFFFF"/>
            </a:solidFill>
            <a:ln cap="rnd">
              <a:noFill/>
              <a:prstDash val="solid"/>
              <a:round/>
            </a:ln>
          </p:spPr>
        </p:sp>
        <p:sp>
          <p:nvSpPr>
            <p:cNvPr name="TextBox 7" id="7"/>
            <p:cNvSpPr txBox="true"/>
            <p:nvPr/>
          </p:nvSpPr>
          <p:spPr>
            <a:xfrm>
              <a:off x="0" y="-9525"/>
              <a:ext cx="1430325" cy="2176992"/>
            </a:xfrm>
            <a:prstGeom prst="rect">
              <a:avLst/>
            </a:prstGeom>
          </p:spPr>
          <p:txBody>
            <a:bodyPr anchor="ctr" rtlCol="false" tIns="71403" lIns="71403" bIns="71403" rIns="71403"/>
            <a:lstStyle/>
            <a:p>
              <a:pPr algn="ctr" marL="0" indent="0" lvl="0">
                <a:lnSpc>
                  <a:spcPts val="2558"/>
                </a:lnSpc>
                <a:spcBef>
                  <a:spcPct val="0"/>
                </a:spcBef>
              </a:pPr>
            </a:p>
          </p:txBody>
        </p:sp>
      </p:grpSp>
      <p:sp>
        <p:nvSpPr>
          <p:cNvPr name="Freeform 8" id="8"/>
          <p:cNvSpPr/>
          <p:nvPr/>
        </p:nvSpPr>
        <p:spPr>
          <a:xfrm flipH="false" flipV="false" rot="0">
            <a:off x="7180377" y="2594441"/>
            <a:ext cx="9706225" cy="6251752"/>
          </a:xfrm>
          <a:custGeom>
            <a:avLst/>
            <a:gdLst/>
            <a:ahLst/>
            <a:cxnLst/>
            <a:rect r="r" b="b" t="t" l="l"/>
            <a:pathLst>
              <a:path h="6251752" w="9706225">
                <a:moveTo>
                  <a:pt x="0" y="0"/>
                </a:moveTo>
                <a:lnTo>
                  <a:pt x="9706224" y="0"/>
                </a:lnTo>
                <a:lnTo>
                  <a:pt x="9706224" y="6251753"/>
                </a:lnTo>
                <a:lnTo>
                  <a:pt x="0" y="6251753"/>
                </a:lnTo>
                <a:lnTo>
                  <a:pt x="0" y="0"/>
                </a:lnTo>
                <a:close/>
              </a:path>
            </a:pathLst>
          </a:custGeom>
          <a:blipFill>
            <a:blip r:embed="rId2"/>
            <a:stretch>
              <a:fillRect l="0" t="0" r="0" b="0"/>
            </a:stretch>
          </a:blipFill>
        </p:spPr>
      </p:sp>
      <p:sp>
        <p:nvSpPr>
          <p:cNvPr name="TextBox 9" id="9"/>
          <p:cNvSpPr txBox="true"/>
          <p:nvPr/>
        </p:nvSpPr>
        <p:spPr>
          <a:xfrm rot="0">
            <a:off x="1570091" y="1646627"/>
            <a:ext cx="4363017" cy="947814"/>
          </a:xfrm>
          <a:prstGeom prst="rect">
            <a:avLst/>
          </a:prstGeom>
        </p:spPr>
        <p:txBody>
          <a:bodyPr anchor="t" rtlCol="false" tIns="0" lIns="0" bIns="0" rIns="0">
            <a:spAutoFit/>
          </a:bodyPr>
          <a:lstStyle/>
          <a:p>
            <a:pPr algn="ctr" marL="0" indent="0" lvl="0">
              <a:lnSpc>
                <a:spcPts val="7027"/>
              </a:lnSpc>
            </a:pPr>
            <a:r>
              <a:rPr lang="en-US" b="true" sz="7027">
                <a:solidFill>
                  <a:srgbClr val="000000"/>
                </a:solidFill>
                <a:latin typeface="Klein Bold"/>
                <a:ea typeface="Klein Bold"/>
                <a:cs typeface="Klein Bold"/>
                <a:sym typeface="Klein Bold"/>
              </a:rPr>
              <a:t>Báo cáo</a:t>
            </a:r>
          </a:p>
        </p:txBody>
      </p:sp>
      <p:sp>
        <p:nvSpPr>
          <p:cNvPr name="TextBox 10" id="10"/>
          <p:cNvSpPr txBox="true"/>
          <p:nvPr/>
        </p:nvSpPr>
        <p:spPr>
          <a:xfrm rot="0">
            <a:off x="8128339" y="1130673"/>
            <a:ext cx="7810299" cy="386430"/>
          </a:xfrm>
          <a:prstGeom prst="rect">
            <a:avLst/>
          </a:prstGeom>
        </p:spPr>
        <p:txBody>
          <a:bodyPr anchor="t" rtlCol="false" tIns="0" lIns="0" bIns="0" rIns="0">
            <a:spAutoFit/>
          </a:bodyPr>
          <a:lstStyle/>
          <a:p>
            <a:pPr algn="ctr" marL="0" indent="0" lvl="0">
              <a:lnSpc>
                <a:spcPts val="3106"/>
              </a:lnSpc>
              <a:spcBef>
                <a:spcPct val="0"/>
              </a:spcBef>
            </a:pPr>
            <a:r>
              <a:rPr lang="en-US" sz="2389">
                <a:solidFill>
                  <a:srgbClr val="000000"/>
                </a:solidFill>
                <a:latin typeface="DM Sans"/>
                <a:ea typeface="DM Sans"/>
                <a:cs typeface="DM Sans"/>
                <a:sym typeface="DM Sans"/>
              </a:rPr>
              <a:t>KH sản xuất tổng thể</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DAFzBVZgKVo</dc:identifier>
  <dcterms:modified xsi:type="dcterms:W3CDTF">2011-08-01T06:04:30Z</dcterms:modified>
  <cp:revision>1</cp:revision>
  <dc:title>Nhóm 15 - Báo cáo ERP</dc:title>
</cp:coreProperties>
</file>